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8" r:id="rId4"/>
    <p:sldId id="259" r:id="rId5"/>
    <p:sldId id="262" r:id="rId6"/>
    <p:sldId id="275" r:id="rId7"/>
    <p:sldId id="287" r:id="rId8"/>
    <p:sldId id="261" r:id="rId9"/>
    <p:sldId id="263" r:id="rId10"/>
    <p:sldId id="284" r:id="rId11"/>
    <p:sldId id="264" r:id="rId12"/>
    <p:sldId id="277" r:id="rId13"/>
    <p:sldId id="279" r:id="rId14"/>
    <p:sldId id="266" r:id="rId15"/>
    <p:sldId id="285" r:id="rId16"/>
    <p:sldId id="289" r:id="rId17"/>
    <p:sldId id="276" r:id="rId18"/>
    <p:sldId id="280" r:id="rId19"/>
    <p:sldId id="271" r:id="rId20"/>
    <p:sldId id="272" r:id="rId21"/>
    <p:sldId id="273" r:id="rId22"/>
    <p:sldId id="274" r:id="rId23"/>
    <p:sldId id="281" r:id="rId24"/>
    <p:sldId id="278" r:id="rId25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4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  <p:cmAuthor id="3" name="Tatjana Milivojevic" initials="TM" lastIdx="13" clrIdx="3">
    <p:extLst>
      <p:ext uri="{19B8F6BF-5375-455C-9EA6-DF929625EA0E}">
        <p15:presenceInfo xmlns="" xmlns:p15="http://schemas.microsoft.com/office/powerpoint/2012/main" userId="S-1-5-21-3988269000-3947341290-2979681626-13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CC00"/>
    <a:srgbClr val="570951"/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9250" autoAdjust="0"/>
  </p:normalViewPr>
  <p:slideViewPr>
    <p:cSldViewPr>
      <p:cViewPr>
        <p:scale>
          <a:sx n="115" d="100"/>
          <a:sy n="115" d="100"/>
        </p:scale>
        <p:origin x="-15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G:\Gradjanski%20budzet%20primeri\gradjanski-budzet-pite-format%20NC%20250118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63"/>
          <c:y val="0.33374488188976575"/>
          <c:w val="0.62846713498254947"/>
          <c:h val="0.5555376872008644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0.19227522699498037"/>
          <c:y val="7.6283593370220851E-2"/>
          <c:w val="0.5096280968781246"/>
          <c:h val="0.76235869264278233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368-4FBC-B9E1-CC6D4A6B69A7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9368-4FBC-B9E1-CC6D4A6B69A7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9368-4FBC-B9E1-CC6D4A6B69A7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9368-4FBC-B9E1-CC6D4A6B69A7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9368-4FBC-B9E1-CC6D4A6B69A7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9368-4FBC-B9E1-CC6D4A6B69A7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9368-4FBC-B9E1-CC6D4A6B69A7}"/>
              </c:ext>
            </c:extLst>
          </c:dPt>
          <c:dLbls>
            <c:dLbl>
              <c:idx val="0"/>
              <c:layout>
                <c:manualLayout>
                  <c:x val="0.60671932916544624"/>
                  <c:y val="0.31634170082141372"/>
                </c:manualLayout>
              </c:layout>
              <c:tx>
                <c:rich>
                  <a:bodyPr/>
                  <a:lstStyle/>
                  <a:p>
                    <a:r>
                      <a:rPr lang="sr-Cyrl-BA" dirty="0"/>
                      <a:t>Порески приходи
</a:t>
                    </a:r>
                    <a:r>
                      <a:rPr lang="en-US" dirty="0" smtClean="0"/>
                      <a:t>71,72</a:t>
                    </a:r>
                    <a:r>
                      <a:rPr lang="sr-Cyrl-BA" dirty="0" smtClean="0"/>
                      <a:t>%</a:t>
                    </a:r>
                    <a:endParaRPr lang="sr-Cyrl-BA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56155275676439986"/>
                  <c:y val="-8.5226528030688475E-2"/>
                </c:manualLayout>
              </c:layout>
              <c:tx>
                <c:rich>
                  <a:bodyPr/>
                  <a:lstStyle/>
                  <a:p>
                    <a:r>
                      <a:rPr lang="sr-Cyrl-BA" dirty="0"/>
                      <a:t>трансфери
</a:t>
                    </a:r>
                    <a:r>
                      <a:rPr lang="sr-Cyrl-BA" dirty="0" smtClean="0"/>
                      <a:t>1</a:t>
                    </a:r>
                    <a:r>
                      <a:rPr lang="en-US" dirty="0" smtClean="0"/>
                      <a:t>1,30</a:t>
                    </a:r>
                    <a:r>
                      <a:rPr lang="sr-Cyrl-BA" dirty="0" smtClean="0"/>
                      <a:t>%</a:t>
                    </a:r>
                    <a:endParaRPr lang="sr-Cyrl-BA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48730254719172628"/>
                  <c:y val="-0.54959586539649163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Непорески приходи </a:t>
                    </a:r>
                  </a:p>
                  <a:p>
                    <a:r>
                      <a:rPr lang="sr-Cyrl-RS" dirty="0" smtClean="0"/>
                      <a:t>0,78%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42276262233489209"/>
                  <c:y val="-0.520470374227245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примања од продаје нефинансијске имовине
</a:t>
                    </a:r>
                    <a:r>
                      <a:rPr lang="en-US" dirty="0" smtClean="0"/>
                      <a:t>0,28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36193402753229437"/>
                  <c:y val="-0.72574578594444816"/>
                </c:manualLayout>
              </c:layout>
              <c:tx>
                <c:rich>
                  <a:bodyPr/>
                  <a:lstStyle/>
                  <a:p>
                    <a:r>
                      <a:rPr lang="sr-Cyrl-BA" dirty="0"/>
                      <a:t>меморандумске ставке
</a:t>
                    </a:r>
                    <a:r>
                      <a:rPr lang="en-US" dirty="0" smtClean="0"/>
                      <a:t>0,12</a:t>
                    </a:r>
                    <a:r>
                      <a:rPr lang="sr-Cyrl-BA" dirty="0" smtClean="0"/>
                      <a:t>%</a:t>
                    </a:r>
                    <a:endParaRPr lang="sr-Cyrl-BA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935643514356993"/>
                  <c:y val="-0.298662629664337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пренета </a:t>
                    </a:r>
                    <a:r>
                      <a:rPr lang="ru-RU" dirty="0"/>
                      <a:t>средства </a:t>
                    </a:r>
                    <a:r>
                      <a:rPr lang="ru-RU" dirty="0" smtClean="0"/>
                      <a:t>ихз </a:t>
                    </a:r>
                    <a:r>
                      <a:rPr lang="ru-RU" dirty="0"/>
                      <a:t>претходне године
</a:t>
                    </a:r>
                    <a:r>
                      <a:rPr lang="en-US" dirty="0" smtClean="0"/>
                      <a:t>7,70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23941102503762207"/>
                  <c:y val="-0.44371237264915819"/>
                </c:manualLayout>
              </c:layout>
              <c:tx>
                <c:rich>
                  <a:bodyPr/>
                  <a:lstStyle/>
                  <a:p>
                    <a:r>
                      <a:rPr lang="sr-Cyrl-BA" dirty="0" smtClean="0"/>
                      <a:t>Донације</a:t>
                    </a:r>
                    <a:r>
                      <a:rPr lang="sr-Cyrl-BA" dirty="0"/>
                      <a:t>
</a:t>
                    </a:r>
                    <a:r>
                      <a:rPr lang="en-US" dirty="0" smtClean="0"/>
                      <a:t>1,80</a:t>
                    </a:r>
                    <a:r>
                      <a:rPr lang="sr-Cyrl-BA" dirty="0" smtClean="0"/>
                      <a:t>%</a:t>
                    </a:r>
                    <a:endParaRPr lang="sr-Cyrl-BA" dirty="0"/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'Prihodi i primanja'!$C$6:$C$12</c:f>
              <c:strCache>
                <c:ptCount val="7"/>
                <c:pt idx="0">
                  <c:v>Порески приходи</c:v>
                </c:pt>
                <c:pt idx="1">
                  <c:v>трансфери</c:v>
                </c:pt>
                <c:pt idx="2">
                  <c:v>непорески приходи</c:v>
                </c:pt>
                <c:pt idx="3">
                  <c:v>примања од продаје нефинансијске имовине</c:v>
                </c:pt>
                <c:pt idx="4">
                  <c:v>меморандумске ставке</c:v>
                </c:pt>
                <c:pt idx="5">
                  <c:v>пренета средства ихз претходне године</c:v>
                </c:pt>
                <c:pt idx="6">
                  <c:v>Донације</c:v>
                </c:pt>
              </c:strCache>
            </c:strRef>
          </c:cat>
          <c:val>
            <c:numRef>
              <c:f>'Prihodi i primanja'!$D$6:$D$12</c:f>
              <c:numCache>
                <c:formatCode>General</c:formatCode>
                <c:ptCount val="7"/>
                <c:pt idx="0">
                  <c:v>384041635</c:v>
                </c:pt>
                <c:pt idx="1">
                  <c:v>97686837</c:v>
                </c:pt>
                <c:pt idx="2">
                  <c:v>90181698</c:v>
                </c:pt>
                <c:pt idx="3">
                  <c:v>3050000</c:v>
                </c:pt>
                <c:pt idx="4">
                  <c:v>100000</c:v>
                </c:pt>
                <c:pt idx="5">
                  <c:v>22439330</c:v>
                </c:pt>
                <c:pt idx="6">
                  <c:v>7810500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9368-4FBC-B9E1-CC6D4A6B69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190919808"/>
        <c:axId val="190921344"/>
        <c:axId val="0"/>
      </c:bar3DChart>
      <c:catAx>
        <c:axId val="190919808"/>
        <c:scaling>
          <c:orientation val="minMax"/>
        </c:scaling>
        <c:delete val="0"/>
        <c:axPos val="b"/>
        <c:majorTickMark val="out"/>
        <c:minorTickMark val="none"/>
        <c:tickLblPos val="nextTo"/>
        <c:crossAx val="190921344"/>
        <c:crosses val="autoZero"/>
        <c:auto val="1"/>
        <c:lblAlgn val="ctr"/>
        <c:lblOffset val="100"/>
        <c:noMultiLvlLbl val="0"/>
      </c:catAx>
      <c:valAx>
        <c:axId val="190921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0919808"/>
        <c:crosses val="autoZero"/>
        <c:crossBetween val="between"/>
      </c:valAx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планираних расхода и издатака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187"/>
          <c:h val="0.4739690597498841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577-4100-85BF-7A8003CED0C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77-4100-85BF-7A8003CED0C3}"/>
              </c:ext>
            </c:extLst>
          </c:dPt>
          <c:dPt>
            <c:idx val="2"/>
            <c:bubble3D val="0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577-4100-85BF-7A8003CED0C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577-4100-85BF-7A8003CED0C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577-4100-85BF-7A8003CED0C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577-4100-85BF-7A8003CED0C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577-4100-85BF-7A8003CED0C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577-4100-85BF-7A8003CED0C3}"/>
              </c:ext>
            </c:extLst>
          </c:dPt>
          <c:dLbls>
            <c:dLbl>
              <c:idx val="0"/>
              <c:layout>
                <c:manualLayout>
                  <c:x val="0.10888546481766821"/>
                  <c:y val="-8.4705882352941173E-2"/>
                </c:manualLayout>
              </c:layout>
              <c:tx>
                <c:rich>
                  <a:bodyPr/>
                  <a:lstStyle/>
                  <a:p>
                    <a:r>
                      <a:rPr lang="sr-Cyrl-BA" dirty="0"/>
                      <a:t>расходи за запослене
</a:t>
                    </a:r>
                    <a:r>
                      <a:rPr lang="sr-Cyrl-RS" dirty="0" smtClean="0"/>
                      <a:t>30,00</a:t>
                    </a:r>
                    <a:r>
                      <a:rPr lang="sr-Cyrl-BA" dirty="0" smtClean="0"/>
                      <a:t>%</a:t>
                    </a:r>
                    <a:endParaRPr lang="sr-Cyrl-BA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577-4100-85BF-7A8003CED0C3}"/>
                </c:ext>
              </c:extLst>
            </c:dLbl>
            <c:dLbl>
              <c:idx val="1"/>
              <c:layout>
                <c:manualLayout>
                  <c:x val="3.0816640986132512E-2"/>
                  <c:y val="6.392368518854288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sr-Cyrl-RS" dirty="0" smtClean="0"/>
                      <a:t>28,90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577-4100-85BF-7A8003CED0C3}"/>
                </c:ext>
              </c:extLst>
            </c:dLbl>
            <c:dLbl>
              <c:idx val="2"/>
              <c:layout>
                <c:manualLayout>
                  <c:x val="-1.027221366204417E-2"/>
                  <c:y val="0.10349103226378917"/>
                </c:manualLayout>
              </c:layout>
              <c:tx>
                <c:rich>
                  <a:bodyPr/>
                  <a:lstStyle/>
                  <a:p>
                    <a:r>
                      <a:rPr lang="sr-Cyrl-BA" dirty="0"/>
                      <a:t>субвенције
</a:t>
                    </a:r>
                    <a:r>
                      <a:rPr lang="sr-Cyrl-BA" dirty="0" smtClean="0"/>
                      <a:t>1</a:t>
                    </a:r>
                    <a:r>
                      <a:rPr lang="en-US" dirty="0" smtClean="0"/>
                      <a:t>,</a:t>
                    </a:r>
                    <a:r>
                      <a:rPr lang="sr-Cyrl-RS" dirty="0" smtClean="0"/>
                      <a:t>70</a:t>
                    </a:r>
                    <a:r>
                      <a:rPr lang="sr-Cyrl-BA" dirty="0" smtClean="0"/>
                      <a:t>%</a:t>
                    </a:r>
                    <a:endParaRPr lang="sr-Cyrl-BA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577-4100-85BF-7A8003CED0C3}"/>
                </c:ext>
              </c:extLst>
            </c:dLbl>
            <c:dLbl>
              <c:idx val="3"/>
              <c:layout>
                <c:manualLayout>
                  <c:x val="-8.6286594761171037E-2"/>
                  <c:y val="3.7647058823529408E-2"/>
                </c:manualLayout>
              </c:layout>
              <c:tx>
                <c:rich>
                  <a:bodyPr/>
                  <a:lstStyle/>
                  <a:p>
                    <a:r>
                      <a:rPr lang="sr-Cyrl-BA" dirty="0"/>
                      <a:t>дотације и трансфери
</a:t>
                    </a:r>
                    <a:r>
                      <a:rPr lang="sr-Cyrl-RS" dirty="0" smtClean="0"/>
                      <a:t>13,50</a:t>
                    </a:r>
                    <a:r>
                      <a:rPr lang="sr-Cyrl-BA" dirty="0" smtClean="0"/>
                      <a:t>%</a:t>
                    </a:r>
                    <a:endParaRPr lang="sr-Cyrl-BA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577-4100-85BF-7A8003CED0C3}"/>
                </c:ext>
              </c:extLst>
            </c:dLbl>
            <c:dLbl>
              <c:idx val="4"/>
              <c:layout>
                <c:manualLayout>
                  <c:x val="-4.3143297380585519E-2"/>
                  <c:y val="-3.7647058823529408E-2"/>
                </c:manualLayout>
              </c:layout>
              <c:tx>
                <c:rich>
                  <a:bodyPr/>
                  <a:lstStyle/>
                  <a:p>
                    <a:r>
                      <a:rPr lang="sr-Cyrl-BA" dirty="0"/>
                      <a:t>социјална помоћ
</a:t>
                    </a:r>
                    <a:r>
                      <a:rPr lang="sr-Cyrl-RS" dirty="0" smtClean="0"/>
                      <a:t>6,00</a:t>
                    </a:r>
                    <a:r>
                      <a:rPr lang="sr-Cyrl-BA" dirty="0" smtClean="0"/>
                      <a:t>%</a:t>
                    </a:r>
                    <a:endParaRPr lang="sr-Cyrl-BA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577-4100-85BF-7A8003CED0C3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19"/>
                </c:manualLayout>
              </c:layout>
              <c:tx>
                <c:rich>
                  <a:bodyPr/>
                  <a:lstStyle/>
                  <a:p>
                    <a:r>
                      <a:rPr lang="sr-Cyrl-BA" dirty="0" smtClean="0"/>
                      <a:t>остали </a:t>
                    </a:r>
                    <a:r>
                      <a:rPr lang="sr-Cyrl-BA" dirty="0"/>
                      <a:t>расходи
</a:t>
                    </a:r>
                    <a:r>
                      <a:rPr lang="sr-Cyrl-RS" dirty="0" smtClean="0"/>
                      <a:t>6,40</a:t>
                    </a:r>
                    <a:r>
                      <a:rPr lang="sr-Cyrl-BA" dirty="0" smtClean="0"/>
                      <a:t>%</a:t>
                    </a:r>
                    <a:endParaRPr lang="sr-Cyrl-BA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577-4100-85BF-7A8003CED0C3}"/>
                </c:ext>
              </c:extLst>
            </c:dLbl>
            <c:dLbl>
              <c:idx val="6"/>
              <c:layout>
                <c:manualLayout>
                  <c:x val="-6.1633281972265025E-3"/>
                  <c:y val="-0.12862745098039213"/>
                </c:manualLayout>
              </c:layout>
              <c:tx>
                <c:rich>
                  <a:bodyPr/>
                  <a:lstStyle/>
                  <a:p>
                    <a:r>
                      <a:rPr lang="sr-Cyrl-BA" dirty="0"/>
                      <a:t>капитални издаци
</a:t>
                    </a:r>
                    <a:r>
                      <a:rPr lang="sr-Cyrl-BA" dirty="0" smtClean="0"/>
                      <a:t>12,30%</a:t>
                    </a:r>
                    <a:endParaRPr lang="sr-Cyrl-BA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577-4100-85BF-7A8003CED0C3}"/>
                </c:ext>
              </c:extLst>
            </c:dLbl>
            <c:dLbl>
              <c:idx val="7"/>
              <c:layout>
                <c:manualLayout>
                  <c:x val="7.6014381099126865E-2"/>
                  <c:y val="-0.10980392156862746"/>
                </c:manualLayout>
              </c:layout>
              <c:tx>
                <c:rich>
                  <a:bodyPr/>
                  <a:lstStyle/>
                  <a:p>
                    <a:r>
                      <a:rPr lang="sr-Cyrl-BA" dirty="0"/>
                      <a:t>средства резерве 
</a:t>
                    </a:r>
                    <a:r>
                      <a:rPr lang="en-US" dirty="0" smtClean="0"/>
                      <a:t>1,20</a:t>
                    </a:r>
                    <a:r>
                      <a:rPr lang="sr-Cyrl-BA" dirty="0" smtClean="0"/>
                      <a:t>%</a:t>
                    </a:r>
                    <a:endParaRPr lang="sr-Cyrl-BA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577-4100-85BF-7A8003CED0C3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169978920</c:v>
                </c:pt>
                <c:pt idx="1">
                  <c:v>169139700</c:v>
                </c:pt>
                <c:pt idx="2">
                  <c:v>4080000</c:v>
                </c:pt>
                <c:pt idx="3">
                  <c:v>66873120</c:v>
                </c:pt>
                <c:pt idx="4">
                  <c:v>12200000</c:v>
                </c:pt>
                <c:pt idx="5">
                  <c:v>36749070</c:v>
                </c:pt>
                <c:pt idx="6">
                  <c:v>135989190</c:v>
                </c:pt>
                <c:pt idx="7">
                  <c:v>10300000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C577-4100-85BF-7A8003CED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16"/>
          <c:y val="0.3758994708994709"/>
          <c:w val="0.40236148955495005"/>
          <c:h val="0.36484126984126986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CE3-44FB-B49D-4F4BC06F902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CE3-44FB-B49D-4F4BC06F902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CE3-44FB-B49D-4F4BC06F902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CE3-44FB-B49D-4F4BC06F902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CE3-44FB-B49D-4F4BC06F902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CE3-44FB-B49D-4F4BC06F902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CE3-44FB-B49D-4F4BC06F902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CE3-44FB-B49D-4F4BC06F902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CE3-44FB-B49D-4F4BC06F902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8CE3-44FB-B49D-4F4BC06F902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8CE3-44FB-B49D-4F4BC06F902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8CE3-44FB-B49D-4F4BC06F9026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8CE3-44FB-B49D-4F4BC06F9026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8CE3-44FB-B49D-4F4BC06F9026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8CE3-44FB-B49D-4F4BC06F9026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8CE3-44FB-B49D-4F4BC06F9026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8CE3-44FB-B49D-4F4BC06F9026}"/>
              </c:ext>
            </c:extLst>
          </c:dPt>
          <c:dLbls>
            <c:dLbl>
              <c:idx val="0"/>
              <c:layout>
                <c:manualLayout>
                  <c:x val="3.5351813899974834E-2"/>
                  <c:y val="-0.22159160388543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СТАНОВАЊЕ, УРБАНИЗАМ И ПРОСТОРНО ПЛАНИРАЊЕ
</a:t>
                    </a:r>
                    <a:r>
                      <a:rPr lang="ru-RU" dirty="0" smtClean="0"/>
                      <a:t>0,12%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170753860127158"/>
                  <c:y val="-0.28835978835978837"/>
                </c:manualLayout>
              </c:layout>
              <c:tx>
                <c:rich>
                  <a:bodyPr/>
                  <a:lstStyle/>
                  <a:p>
                    <a:r>
                      <a:rPr lang="sr-Cyrl-BA" dirty="0"/>
                      <a:t> КОМУНАЛНЕ ДЕЛАТНОСТИ 
</a:t>
                    </a:r>
                    <a:r>
                      <a:rPr lang="sr-Cyrl-BA" dirty="0" smtClean="0"/>
                      <a:t>5,35%</a:t>
                    </a:r>
                    <a:endParaRPr lang="sr-Cyrl-BA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20738311820611466"/>
                  <c:y val="-0.20121716723289398"/>
                </c:manualLayout>
              </c:layout>
              <c:tx>
                <c:rich>
                  <a:bodyPr/>
                  <a:lstStyle/>
                  <a:p>
                    <a:r>
                      <a:rPr lang="sr-Cyrl-BA" dirty="0"/>
                      <a:t>ЛОКАЛНИ ЕКОНОМСКИ РАЗВОЈ 
</a:t>
                    </a:r>
                    <a:r>
                      <a:rPr lang="sr-Cyrl-BA" dirty="0" smtClean="0"/>
                      <a:t>0,50%</a:t>
                    </a:r>
                    <a:endParaRPr lang="sr-Cyrl-BA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26581071201716233"/>
                  <c:y val="-9.579184100974552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8450640587734751"/>
                  <c:y val="1.058198245138323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ПОЉОПРИВРЕДА И РУРАЛНИ РАЗВОЈ
</a:t>
                    </a:r>
                    <a:r>
                      <a:rPr lang="ru-RU" dirty="0" smtClean="0"/>
                      <a:t>1,36%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9696820431692613"/>
                  <c:y val="9.0264966035221286E-2"/>
                </c:manualLayout>
              </c:layout>
              <c:tx>
                <c:rich>
                  <a:bodyPr/>
                  <a:lstStyle/>
                  <a:p>
                    <a:r>
                      <a:rPr lang="sr-Cyrl-BA" dirty="0" smtClean="0"/>
                      <a:t> </a:t>
                    </a:r>
                    <a:r>
                      <a:rPr lang="sr-Cyrl-BA" dirty="0"/>
                      <a:t>ЗАШТИТА ЖИВОТНЕ СРЕДИНЕ
</a:t>
                    </a:r>
                    <a:r>
                      <a:rPr lang="sr-Cyrl-BA" dirty="0" smtClean="0"/>
                      <a:t>4,48%</a:t>
                    </a:r>
                    <a:endParaRPr lang="sr-Cyrl-BA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77484989033905"/>
                  <c:y val="0.1739726828542110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ОРГАНИЗАЦИЈА САОБРАЋАЈА И САОБРАЋАЈНА ИНФРАСТРУКТУРА
</a:t>
                    </a:r>
                    <a:r>
                      <a:rPr lang="ru-RU" dirty="0" smtClean="0"/>
                      <a:t>15,20%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5.4495912806539508E-3"/>
                  <c:y val="0.1314262800483271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ПРЕДШКОЛСКО ВАСПИТАЊЕ И ОБРАЗОВАЊЕ
</a:t>
                    </a:r>
                    <a:r>
                      <a:rPr lang="ru-RU" dirty="0" smtClean="0"/>
                      <a:t>22,48%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5.099977228873788E-2"/>
                  <c:y val="0.1337363383257037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9,53%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9.3713011900909651E-2"/>
                  <c:y val="0.123943884124545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СРЕДЊЕ ОБРАЗОВАЊЕ И ВАСПИТАЊЕ
</a:t>
                    </a:r>
                    <a:r>
                      <a:rPr lang="ru-RU" dirty="0" smtClean="0"/>
                      <a:t>2,48%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0.15219046249355817"/>
                  <c:y val="0.1163252466500431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СОЦИЈАЛНА И ДЕЧИЈА ЗАШТИТА 
</a:t>
                    </a:r>
                    <a:r>
                      <a:rPr lang="ru-RU" dirty="0" smtClean="0"/>
                      <a:t>5,17%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-0.17801998183469572"/>
                  <c:y val="7.9365079365079361E-3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ЗДРАВСТВЕНА </a:t>
                    </a:r>
                    <a:r>
                      <a:rPr lang="sr-Cyrl-RS" dirty="0"/>
                      <a:t>ЗАШТИТА
</a:t>
                    </a:r>
                    <a:r>
                      <a:rPr lang="sr-Cyrl-RS" dirty="0" smtClean="0"/>
                      <a:t>0,32%</a:t>
                    </a:r>
                    <a:endParaRPr lang="sr-Cyrl-R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-0.22466496482460241"/>
                  <c:y val="-8.6947884046567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4,07%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-0.13327137190043026"/>
                  <c:y val="-0.1535624471654074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РАЗВОЈ </a:t>
                    </a:r>
                    <a:r>
                      <a:rPr lang="ru-RU" dirty="0"/>
                      <a:t>СПОРТА И ОМЛАДИНЕ
</a:t>
                    </a:r>
                    <a:r>
                      <a:rPr lang="ru-RU" dirty="0" smtClean="0"/>
                      <a:t>4,23%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4"/>
              <c:layout>
                <c:manualLayout>
                  <c:x val="-0.13937708740085963"/>
                  <c:y val="-0.1059293724648055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ОПШТЕ УСЛУГЕ ЛОКАЛНЕ САМОУПРАВЕ
</a:t>
                    </a:r>
                    <a:r>
                      <a:rPr lang="ru-RU" dirty="0" smtClean="0"/>
                      <a:t>22,09%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5"/>
              <c:layout>
                <c:manualLayout>
                  <c:x val="-0.28294322798691257"/>
                  <c:y val="-0.2233783656853831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</a:t>
                    </a:r>
                    <a:r>
                      <a:rPr lang="ru-RU" dirty="0"/>
                      <a:t>СИСТЕМ ЛОКАЛНЕ САМОУПРАВЕ
</a:t>
                    </a:r>
                    <a:r>
                      <a:rPr lang="ru-RU" dirty="0" smtClean="0"/>
                      <a:t>2,27%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6"/>
              <c:layout>
                <c:manualLayout>
                  <c:x val="-0.13139155550761633"/>
                  <c:y val="-0.2164184659226847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ЕНЕРГЕТСКА </a:t>
                    </a:r>
                    <a:r>
                      <a:rPr lang="ru-RU" dirty="0"/>
                      <a:t>ЕФИКАСНОСТ И ОБНОВЉИВИ ИЗВОРИ ЕНЕРГИЈЕ
</a:t>
                    </a:r>
                    <a:r>
                      <a:rPr lang="ru-RU" dirty="0" smtClean="0"/>
                      <a:t>0,35%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ВАСПИТАЊЕ И ОБРАЗОВАЊЕ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7900000</c:v>
                </c:pt>
                <c:pt idx="1">
                  <c:v>29000000</c:v>
                </c:pt>
                <c:pt idx="2">
                  <c:v>2040000</c:v>
                </c:pt>
                <c:pt idx="3">
                  <c:v>0</c:v>
                </c:pt>
                <c:pt idx="4">
                  <c:v>9530000</c:v>
                </c:pt>
                <c:pt idx="5">
                  <c:v>11690000</c:v>
                </c:pt>
                <c:pt idx="6">
                  <c:v>74329360</c:v>
                </c:pt>
                <c:pt idx="7">
                  <c:v>111933920</c:v>
                </c:pt>
                <c:pt idx="8">
                  <c:v>47083000</c:v>
                </c:pt>
                <c:pt idx="9">
                  <c:v>12758000</c:v>
                </c:pt>
                <c:pt idx="10">
                  <c:v>23836820</c:v>
                </c:pt>
                <c:pt idx="11">
                  <c:v>0</c:v>
                </c:pt>
                <c:pt idx="12">
                  <c:v>27595000</c:v>
                </c:pt>
                <c:pt idx="13">
                  <c:v>0</c:v>
                </c:pt>
                <c:pt idx="14">
                  <c:v>231888830</c:v>
                </c:pt>
                <c:pt idx="15">
                  <c:v>15725070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8CE3-44FB-B49D-4F4BC06F90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>
              <a:solidFill>
                <a:srgbClr val="FF0000"/>
              </a:solidFill>
            </a:rPr>
            <a:t>Општинска  управа</a:t>
          </a:r>
        </a:p>
        <a:p>
          <a:r>
            <a:rPr lang="sr-Cyrl-RS" sz="1600" dirty="0">
              <a:solidFill>
                <a:srgbClr val="FF0000"/>
              </a:solidFill>
            </a:rPr>
            <a:t>Председник општине</a:t>
          </a:r>
        </a:p>
        <a:p>
          <a:r>
            <a:rPr lang="sr-Cyrl-RS" sz="1600" dirty="0">
              <a:solidFill>
                <a:srgbClr val="FF0000"/>
              </a:solidFill>
            </a:rPr>
            <a:t>Општинско веће</a:t>
          </a:r>
        </a:p>
        <a:p>
          <a:r>
            <a:rPr lang="sr-Cyrl-RS" sz="1600" dirty="0">
              <a:solidFill>
                <a:srgbClr val="FF0000"/>
              </a:solidFill>
            </a:rPr>
            <a:t>Скупштина општине</a:t>
          </a:r>
          <a:endParaRPr lang="en-US" sz="1600" dirty="0">
            <a:solidFill>
              <a:srgbClr val="FF0000"/>
            </a:solidFill>
          </a:endParaRPr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rgbClr val="FF0000"/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rgbClr val="FF0000"/>
              </a:solidFill>
            </a:rPr>
            <a:t>Месне заједнице</a:t>
          </a:r>
        </a:p>
        <a:p>
          <a:r>
            <a:rPr lang="sr-Cyrl-RS" sz="1100" dirty="0">
              <a:solidFill>
                <a:srgbClr val="FF0000"/>
              </a:solidFill>
            </a:rPr>
            <a:t>Установа </a:t>
          </a:r>
          <a:r>
            <a:rPr lang="sr-Cyrl-RS" sz="1100" dirty="0" smtClean="0">
              <a:solidFill>
                <a:srgbClr val="FF0000"/>
              </a:solidFill>
            </a:rPr>
            <a:t>културе</a:t>
          </a:r>
        </a:p>
        <a:p>
          <a:r>
            <a:rPr lang="sr-Cyrl-RS" sz="1100" dirty="0" smtClean="0">
              <a:solidFill>
                <a:srgbClr val="FF0000"/>
              </a:solidFill>
            </a:rPr>
            <a:t>Народна библиотека</a:t>
          </a:r>
          <a:endParaRPr lang="sr-Cyrl-RS" sz="1100" dirty="0">
            <a:solidFill>
              <a:srgbClr val="FF0000"/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>
              <a:solidFill>
                <a:srgbClr val="FF0000"/>
              </a:solidFill>
            </a:rPr>
            <a:t>Основне школе </a:t>
          </a:r>
        </a:p>
        <a:p>
          <a:r>
            <a:rPr lang="sr-Cyrl-RS" sz="1200" dirty="0">
              <a:solidFill>
                <a:srgbClr val="FF0000"/>
              </a:solidFill>
            </a:rPr>
            <a:t>Средње школе</a:t>
          </a:r>
        </a:p>
        <a:p>
          <a:r>
            <a:rPr lang="sr-Cyrl-RS" sz="1200" dirty="0" smtClean="0">
              <a:solidFill>
                <a:srgbClr val="FF0000"/>
              </a:solidFill>
            </a:rPr>
            <a:t>Црвени крст</a:t>
          </a:r>
        </a:p>
        <a:p>
          <a:r>
            <a:rPr lang="sr-Cyrl-RS" sz="1200" dirty="0" smtClean="0">
              <a:solidFill>
                <a:srgbClr val="FF0000"/>
              </a:solidFill>
            </a:rPr>
            <a:t>Центар за социјални рад</a:t>
          </a:r>
        </a:p>
        <a:p>
          <a:r>
            <a:rPr lang="sr-Cyrl-RS" sz="1200" dirty="0" smtClean="0">
              <a:solidFill>
                <a:srgbClr val="FF0000"/>
              </a:solidFill>
            </a:rPr>
            <a:t>Спортске организације и удружења</a:t>
          </a:r>
          <a:endParaRPr lang="en-US" sz="1200" dirty="0">
            <a:solidFill>
              <a:srgbClr val="FF0000"/>
            </a:solidFill>
          </a:endParaRPr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 dirty="0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 custFlipHor="1" custScaleX="58024" custScaleY="167393" custLinFactNeighborX="-33219" custLinFactNeighborY="-131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 custScaleX="197331" custScaleY="17563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202</a:t>
          </a:r>
          <a:r>
            <a:rPr lang="en-US" sz="1400" dirty="0" smtClean="0"/>
            <a:t>5</a:t>
          </a:r>
          <a:r>
            <a:rPr lang="sr-Cyrl-RS" sz="1400" dirty="0" smtClean="0"/>
            <a:t>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x-none" sz="1000" b="0" strike="noStrike" spc="-1" smtClean="0">
              <a:solidFill>
                <a:srgbClr val="FFFFFF"/>
              </a:solidFill>
              <a:latin typeface="Calibri"/>
              <a:ea typeface="DejaVu Sans"/>
            </a:rPr>
            <a:t>Средства из осталих извора 28.980.319</a:t>
          </a:r>
          <a:endParaRPr lang="en-US" sz="10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 custT="1"/>
      <dgm:spPr>
        <a:solidFill>
          <a:srgbClr val="FFC000"/>
        </a:solidFill>
      </dgm:spPr>
      <dgm:t>
        <a:bodyPr/>
        <a:lstStyle/>
        <a:p>
          <a:r>
            <a:rPr lang="x-none" sz="1000" b="0" strike="noStrike" spc="-1" smtClean="0">
              <a:solidFill>
                <a:srgbClr val="FFFFFF"/>
              </a:solidFill>
              <a:latin typeface="Calibri"/>
              <a:ea typeface="DejaVu Sans"/>
            </a:rPr>
            <a:t>Средства из буџета општине</a:t>
          </a:r>
          <a:r>
            <a:rPr lang="en-US" sz="1000" b="0" strike="noStrike" spc="-1" dirty="0" smtClean="0">
              <a:solidFill>
                <a:srgbClr val="FFFFFF"/>
              </a:solidFill>
              <a:latin typeface="Calibri"/>
              <a:ea typeface="DejaVu Sans"/>
            </a:rPr>
            <a:t> </a:t>
          </a:r>
          <a:r>
            <a:rPr lang="x-none" sz="1000" b="0" strike="noStrike" spc="-1" smtClean="0">
              <a:solidFill>
                <a:srgbClr val="FFFFFF"/>
              </a:solidFill>
              <a:latin typeface="Calibri"/>
              <a:ea typeface="DejaVu Sans"/>
            </a:rPr>
            <a:t>799.369.865</a:t>
          </a:r>
          <a:endParaRPr lang="en-US" sz="1000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x-none" b="0" strike="noStrike" spc="-1" smtClean="0">
              <a:solidFill>
                <a:srgbClr val="FFFFFF"/>
              </a:solidFill>
              <a:latin typeface="Calibri"/>
              <a:ea typeface="DejaVu Sans"/>
            </a:rPr>
            <a:t>Пренета средства из ранијих година 37.896.200</a:t>
          </a:r>
          <a:r>
            <a:rPr lang="sr-Cyrl-RS" dirty="0" smtClean="0"/>
            <a:t>	</a:t>
          </a:r>
          <a:r>
            <a:rPr lang="sr-Cyrl-RS" dirty="0" smtClean="0">
              <a:solidFill>
                <a:srgbClr val="FF0000"/>
              </a:solidFill>
            </a:rPr>
            <a:t> 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092009B7-2960-442B-A6FB-0D8F25F4F5CA}">
      <dgm:prSet/>
      <dgm:spPr>
        <a:solidFill>
          <a:srgbClr val="92D050"/>
        </a:solidFill>
      </dgm:spPr>
      <dgm:t>
        <a:bodyPr/>
        <a:lstStyle/>
        <a:p>
          <a:r>
            <a:rPr lang="x-none" b="0" strike="noStrike" spc="-1" smtClean="0">
              <a:solidFill>
                <a:srgbClr val="FFFFFF"/>
              </a:solidFill>
              <a:latin typeface="Calibri"/>
              <a:ea typeface="DejaVu Sans"/>
            </a:rPr>
            <a:t>Укупан буџет општине </a:t>
          </a:r>
          <a:r>
            <a:rPr lang="en-US" b="0" strike="noStrike" spc="-1" dirty="0" smtClean="0">
              <a:solidFill>
                <a:srgbClr val="FFFFFF"/>
              </a:solidFill>
              <a:latin typeface="Calibri"/>
              <a:ea typeface="DejaVu Sans"/>
            </a:rPr>
            <a:t>866.246.384</a:t>
          </a:r>
          <a:endParaRPr lang="en-US" dirty="0">
            <a:solidFill>
              <a:srgbClr val="FF0000"/>
            </a:solidFill>
          </a:endParaRPr>
        </a:p>
      </dgm:t>
    </dgm:pt>
    <dgm:pt modelId="{9B9E4606-8918-432D-AF17-F974BFE575C6}" type="parTrans" cxnId="{521ED7ED-3B46-4CE8-992A-CAB92204B1C6}">
      <dgm:prSet/>
      <dgm:spPr/>
      <dgm:t>
        <a:bodyPr/>
        <a:lstStyle/>
        <a:p>
          <a:endParaRPr lang="en-US"/>
        </a:p>
      </dgm:t>
    </dgm:pt>
    <dgm:pt modelId="{15C2B52E-4F55-4082-BB1C-94031D560EB4}" type="sibTrans" cxnId="{521ED7ED-3B46-4CE8-992A-CAB92204B1C6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96115" custScaleY="96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9B09D3-4DF0-4A67-B116-C3B0CE10042E}" type="pres">
      <dgm:prSet presAssocID="{097825AB-8F2B-4EF3-ABE1-7DCEF8027B99}" presName="spacerL" presStyleCnt="0"/>
      <dgm:spPr/>
    </dgm:pt>
    <dgm:pt modelId="{87C2FC52-975B-4E62-B5E0-1AB7C844E900}" type="pres">
      <dgm:prSet presAssocID="{097825AB-8F2B-4EF3-ABE1-7DCEF8027B9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B01A7D7F-4B49-41A1-BC20-5B8B2DC888CB}" type="pres">
      <dgm:prSet presAssocID="{097825AB-8F2B-4EF3-ABE1-7DCEF8027B99}" presName="spacerR" presStyleCnt="0"/>
      <dgm:spPr/>
    </dgm:pt>
    <dgm:pt modelId="{2DB98FF9-EDB5-4EEE-AFA3-A57C7337F497}" type="pres">
      <dgm:prSet presAssocID="{092009B7-2960-442B-A6FB-0D8F25F4F5CA}" presName="node" presStyleLbl="node1" presStyleIdx="3" presStyleCnt="4" custScaleX="120163" custScaleY="97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4AD3BF7C-9486-4F6F-9899-32B240DDA0E4}" type="presOf" srcId="{097825AB-8F2B-4EF3-ABE1-7DCEF8027B99}" destId="{87C2FC52-975B-4E62-B5E0-1AB7C844E900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20F83DCD-3158-453F-967C-EBC1245F7DD9}" type="presOf" srcId="{092009B7-2960-442B-A6FB-0D8F25F4F5CA}" destId="{2DB98FF9-EDB5-4EEE-AFA3-A57C7337F497}" srcOrd="0" destOrd="0" presId="urn:microsoft.com/office/officeart/2005/8/layout/equation1"/>
    <dgm:cxn modelId="{521ED7ED-3B46-4CE8-992A-CAB92204B1C6}" srcId="{028ECFAC-63B3-40F0-9E03-B31D365E432C}" destId="{092009B7-2960-442B-A6FB-0D8F25F4F5CA}" srcOrd="3" destOrd="0" parTransId="{9B9E4606-8918-432D-AF17-F974BFE575C6}" sibTransId="{15C2B52E-4F55-4082-BB1C-94031D560EB4}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C76D8E36-7B23-43F0-9C45-92FEB6EDD91E}" type="presParOf" srcId="{688A0EC4-0F6D-4987-959D-CA5F27B3CF24}" destId="{409B09D3-4DF0-4A67-B116-C3B0CE10042E}" srcOrd="9" destOrd="0" presId="urn:microsoft.com/office/officeart/2005/8/layout/equation1"/>
    <dgm:cxn modelId="{5746382A-B224-4354-8E78-8AA20095070E}" type="presParOf" srcId="{688A0EC4-0F6D-4987-959D-CA5F27B3CF24}" destId="{87C2FC52-975B-4E62-B5E0-1AB7C844E900}" srcOrd="10" destOrd="0" presId="urn:microsoft.com/office/officeart/2005/8/layout/equation1"/>
    <dgm:cxn modelId="{7E6443D3-75AF-4CD4-ADB4-3F5DEC67A706}" type="presParOf" srcId="{688A0EC4-0F6D-4987-959D-CA5F27B3CF24}" destId="{B01A7D7F-4B49-41A1-BC20-5B8B2DC888CB}" srcOrd="11" destOrd="0" presId="urn:microsoft.com/office/officeart/2005/8/layout/equation1"/>
    <dgm:cxn modelId="{2EA15DB9-4691-4655-BBAA-3AC0D32206B3}" type="presParOf" srcId="{688A0EC4-0F6D-4987-959D-CA5F27B3CF24}" destId="{2DB98FF9-EDB5-4EEE-AFA3-A57C7337F497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</a:t>
          </a:r>
          <a:r>
            <a:rPr lang="sr-Cyrl-RS" altLang="en-US" sz="1400" dirty="0" smtClean="0">
              <a:latin typeface="Calibri" panose="020F0502020204030204" pitchFamily="34" charset="0"/>
            </a:rPr>
            <a:t>заузврат.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</a:t>
          </a:r>
          <a:r>
            <a:rPr lang="sr-Cyrl-RS" altLang="en-US" sz="1400" dirty="0" smtClean="0">
              <a:latin typeface="Calibri" panose="020F0502020204030204" pitchFamily="34" charset="0"/>
            </a:rPr>
            <a:t>).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коришћења уговорних или законских одредби (казне и пенали</a:t>
          </a:r>
          <a:r>
            <a:rPr lang="sr-Cyrl-RS" altLang="en-US" sz="1400" dirty="0" smtClean="0">
              <a:latin typeface="Calibri" panose="020F0502020204030204" pitchFamily="34" charset="0"/>
            </a:rPr>
            <a:t>).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 или града.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</a:t>
          </a:r>
          <a:r>
            <a:rPr lang="sr-Cyrl-RS" sz="1400" b="0" i="0" dirty="0" smtClean="0"/>
            <a:t>општина. </a:t>
          </a:r>
          <a:r>
            <a:rPr lang="sr-Cyrl-RS" sz="1400" b="0" i="0" dirty="0"/>
            <a:t>Примања од продаје финансијске имовине  представљају приливе по основу продаје домаћих акција и осталог капитала у корист нивоа </a:t>
          </a:r>
          <a:r>
            <a:rPr lang="sr-Cyrl-RS" sz="1400" b="0" i="0" dirty="0" smtClean="0"/>
            <a:t>општина или градова.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</a:t>
          </a:r>
          <a:r>
            <a:rPr lang="sr-Cyrl-RS" altLang="en-US" sz="1400" dirty="0" smtClean="0"/>
            <a:t>општине / града </a:t>
          </a:r>
          <a:r>
            <a:rPr lang="sr-Cyrl-RS" altLang="en-US" sz="1400" dirty="0"/>
            <a:t>који нису потрошени у претходној  буџетској </a:t>
          </a:r>
          <a:r>
            <a:rPr lang="sr-Cyrl-RS" altLang="en-US" sz="1400" dirty="0" smtClean="0"/>
            <a:t>години.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D90891A-5CA6-46E0-9B94-066929D862D5}" type="presOf" srcId="{28888755-727E-436B-B2F2-DA7896544A65}" destId="{9312B733-3AEB-49F6-8245-08553BA2949B}" srcOrd="0" destOrd="0" presId="urn:diagrams.loki3.com/BracketList"/>
    <dgm:cxn modelId="{53E397A2-7CAD-4A4C-ABDE-885D92961EB2}" type="presOf" srcId="{FE2BA0E8-81AC-463B-B498-EF464F5BCE06}" destId="{9893D59A-7FEC-486D-89C4-D28135F6121C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E9154DB6-8B71-4C47-A778-19BA49538396}" type="presOf" srcId="{92FD0664-EE76-4121-BE7B-68FC1EE5F4D7}" destId="{C6BA9D27-2D60-4BA7-98A9-E18E57FDB6CB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07D637A-714A-406B-993E-0E5A5B39956B}" type="presOf" srcId="{E1B79EE1-1157-4302-AB0B-8FEDC81165FD}" destId="{F40D94EA-52E0-4740-A924-EAF350BDF213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 smtClean="0"/>
            <a:t>Укупни буџетски приходи и примања  866.246.384</a:t>
          </a:r>
        </a:p>
        <a:p>
          <a:pPr algn="ctr"/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 custT="1"/>
      <dgm:spPr/>
      <dgm:t>
        <a:bodyPr/>
        <a:lstStyle/>
        <a:p>
          <a:pPr algn="ctr"/>
          <a:r>
            <a:rPr lang="x-none" sz="1000" b="0" strike="noStrike" spc="-1" smtClean="0">
              <a:solidFill>
                <a:srgbClr val="000000"/>
              </a:solidFill>
              <a:latin typeface="Calibri"/>
              <a:ea typeface="DejaVu Sans"/>
            </a:rPr>
            <a:t>Приходи од  пореза  621.307.661       </a:t>
          </a:r>
          <a:r>
            <a:rPr lang="sr-Cyrl-RS" sz="1000" dirty="0" smtClean="0"/>
            <a:t>динара</a:t>
          </a:r>
          <a:endParaRPr lang="en-US" sz="1000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 custT="1"/>
      <dgm:spPr/>
      <dgm:t>
        <a:bodyPr/>
        <a:lstStyle/>
        <a:p>
          <a:pPr algn="ctr"/>
          <a:r>
            <a:rPr lang="sr-Cyrl-RS" sz="1000" dirty="0" smtClean="0"/>
            <a:t>Трансфери </a:t>
          </a:r>
          <a:r>
            <a:rPr lang="x-none" sz="1000" b="0" strike="noStrike" spc="-1" smtClean="0">
              <a:solidFill>
                <a:srgbClr val="000000"/>
              </a:solidFill>
              <a:latin typeface="Calibri"/>
              <a:ea typeface="DejaVu Sans"/>
            </a:rPr>
            <a:t>97.686.837</a:t>
          </a:r>
          <a:r>
            <a:rPr lang="sr-Latn-RS" sz="1000" dirty="0" smtClean="0"/>
            <a:t> </a:t>
          </a:r>
          <a:r>
            <a:rPr lang="sr-Cyrl-RS" sz="1000" dirty="0" smtClean="0"/>
            <a:t>динара</a:t>
          </a:r>
          <a:endParaRPr lang="en-US" sz="1000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 custT="1"/>
      <dgm:spPr/>
      <dgm:t>
        <a:bodyPr/>
        <a:lstStyle/>
        <a:p>
          <a:pPr algn="ctr"/>
          <a:r>
            <a:rPr lang="sr-Cyrl-RS" sz="1000" dirty="0" smtClean="0"/>
            <a:t>Меморандумске ставке </a:t>
          </a:r>
        </a:p>
        <a:p>
          <a:pPr algn="ctr"/>
          <a:r>
            <a:rPr lang="sr-Cyrl-RS" sz="1000" dirty="0" smtClean="0"/>
            <a:t> </a:t>
          </a:r>
          <a:r>
            <a:rPr lang="x-none" sz="1000" b="0" strike="noStrike" spc="-1" smtClean="0">
              <a:solidFill>
                <a:srgbClr val="000000"/>
              </a:solidFill>
              <a:latin typeface="Calibri"/>
              <a:ea typeface="DejaVu Sans"/>
            </a:rPr>
            <a:t>1.000.000</a:t>
          </a:r>
          <a:r>
            <a:rPr lang="en-US" sz="1000" dirty="0" smtClean="0"/>
            <a:t> </a:t>
          </a:r>
          <a:r>
            <a:rPr lang="sr-Cyrl-RS" sz="1000" dirty="0" smtClean="0"/>
            <a:t>динара</a:t>
          </a:r>
          <a:endParaRPr lang="en-US" sz="1000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 custT="1"/>
      <dgm:spPr/>
      <dgm:t>
        <a:bodyPr/>
        <a:lstStyle/>
        <a:p>
          <a:pPr algn="ctr"/>
          <a:r>
            <a:rPr lang="sr-Cyrl-RS" sz="1000" dirty="0" smtClean="0"/>
            <a:t>Примања од продаје нефинансијске имовине  </a:t>
          </a:r>
          <a:r>
            <a:rPr lang="x-none" sz="1000" b="0" strike="noStrike" spc="-1" smtClean="0">
              <a:solidFill>
                <a:srgbClr val="000000"/>
              </a:solidFill>
              <a:latin typeface="Calibri"/>
              <a:ea typeface="DejaVu Sans"/>
            </a:rPr>
            <a:t>2.393.000</a:t>
          </a:r>
          <a:endParaRPr lang="sr-Cyrl-RS" sz="1000" b="0" strike="noStrike" spc="-1" dirty="0" smtClean="0">
            <a:solidFill>
              <a:srgbClr val="000000"/>
            </a:solidFill>
            <a:latin typeface="Calibri"/>
            <a:ea typeface="DejaVu Sans"/>
          </a:endParaRPr>
        </a:p>
        <a:p>
          <a:pPr algn="ctr"/>
          <a:r>
            <a:rPr lang="sr-Cyrl-RS" sz="1000" dirty="0" smtClean="0"/>
            <a:t>динара</a:t>
          </a:r>
          <a:endParaRPr lang="en-US" sz="1000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 custT="1"/>
      <dgm:spPr/>
      <dgm:t>
        <a:bodyPr/>
        <a:lstStyle/>
        <a:p>
          <a:pPr algn="ctr"/>
          <a:r>
            <a:rPr lang="sr-Cyrl-RS" sz="1000" dirty="0" smtClean="0"/>
            <a:t>Донације  </a:t>
          </a:r>
          <a:r>
            <a:rPr lang="x-none" sz="1000" b="0" strike="noStrike" spc="-1" smtClean="0">
              <a:solidFill>
                <a:srgbClr val="000000"/>
              </a:solidFill>
              <a:latin typeface="Calibri"/>
              <a:ea typeface="DejaVu Sans"/>
            </a:rPr>
            <a:t>15.643.272</a:t>
          </a:r>
          <a:endParaRPr lang="sr-Cyrl-RS" sz="1000" b="0" strike="noStrike" spc="-1" dirty="0" smtClean="0">
            <a:solidFill>
              <a:srgbClr val="000000"/>
            </a:solidFill>
            <a:latin typeface="Calibri"/>
            <a:ea typeface="DejaVu Sans"/>
          </a:endParaRPr>
        </a:p>
        <a:p>
          <a:pPr algn="ctr"/>
          <a:r>
            <a:rPr lang="sr-Cyrl-RS" sz="1000" dirty="0" smtClean="0"/>
            <a:t>динара</a:t>
          </a:r>
          <a:endParaRPr lang="en-US" sz="1000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 smtClean="0"/>
            <a:t>Пренета средства из ранијих година</a:t>
          </a:r>
          <a:r>
            <a:rPr lang="sr-Latn-RS" sz="1000" dirty="0" smtClean="0"/>
            <a:t> </a:t>
          </a:r>
          <a:r>
            <a:rPr lang="x-none" sz="1000" b="0" strike="noStrike" spc="-1" smtClean="0">
              <a:solidFill>
                <a:srgbClr val="000000"/>
              </a:solidFill>
              <a:latin typeface="Calibri"/>
              <a:ea typeface="DejaVu Sans"/>
            </a:rPr>
            <a:t>66.876.519</a:t>
          </a:r>
          <a:r>
            <a:rPr lang="sr-Cyrl-RS" sz="1000" dirty="0" smtClean="0"/>
            <a:t> </a:t>
          </a:r>
          <a:r>
            <a:rPr lang="sr-Latn-RS" sz="1000" dirty="0" smtClean="0"/>
            <a:t> </a:t>
          </a:r>
          <a:r>
            <a:rPr lang="sr-Cyrl-RS" sz="1000" dirty="0" smtClean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385368E-4E70-4BCC-BCC1-43E088F532CF}">
      <dgm:prSet custT="1"/>
      <dgm:spPr/>
      <dgm:t>
        <a:bodyPr/>
        <a:lstStyle/>
        <a:p>
          <a:r>
            <a:rPr lang="sr-Cyrl-RS" sz="1000" dirty="0" smtClean="0"/>
            <a:t>Непорески приходи</a:t>
          </a:r>
        </a:p>
        <a:p>
          <a:r>
            <a:rPr lang="sr-Cyrl-RS" sz="1000" dirty="0" smtClean="0"/>
            <a:t>61.339.095</a:t>
          </a:r>
        </a:p>
        <a:p>
          <a:r>
            <a:rPr lang="sr-Cyrl-RS" sz="1000" dirty="0" smtClean="0"/>
            <a:t>динара</a:t>
          </a:r>
          <a:endParaRPr lang="en-US" sz="1000" dirty="0"/>
        </a:p>
      </dgm:t>
    </dgm:pt>
    <dgm:pt modelId="{167674F1-8823-4D15-A708-BEFCCE98091E}" type="parTrans" cxnId="{FDB38D08-08F3-418D-92E6-3E71AE789A5A}">
      <dgm:prSet/>
      <dgm:spPr/>
      <dgm:t>
        <a:bodyPr/>
        <a:lstStyle/>
        <a:p>
          <a:endParaRPr lang="en-US"/>
        </a:p>
      </dgm:t>
    </dgm:pt>
    <dgm:pt modelId="{A6887E82-0243-44BB-9863-9739AE89FDF7}" type="sibTrans" cxnId="{FDB38D08-08F3-418D-92E6-3E71AE789A5A}">
      <dgm:prSet/>
      <dgm:spPr/>
      <dgm:t>
        <a:bodyPr/>
        <a:lstStyle/>
        <a:p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  <dgm:t>
        <a:bodyPr/>
        <a:lstStyle/>
        <a:p>
          <a:endParaRPr lang="en-US"/>
        </a:p>
      </dgm:t>
    </dgm:pt>
    <dgm:pt modelId="{AFBC9C78-4E8A-498B-ACC1-DC2EFA6E3D36}" type="pres">
      <dgm:prSet presAssocID="{43275D6C-D470-4E2E-96F8-239EECE5D634}" presName="centerShape" presStyleLbl="vennNode1" presStyleIdx="0" presStyleCnt="8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8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8" custRadScaleRad="98089" custRadScaleInc="27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C79868-B832-4B6D-82FB-419F251BDEF2}" type="pres">
      <dgm:prSet presAssocID="{8385368E-4E70-4BCC-BCC1-43E088F532CF}" presName="node" presStyleLbl="vennNode1" presStyleIdx="7" presStyleCnt="8" custRadScaleRad="101109" custRadScaleInc="-1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FDB38D08-08F3-418D-92E6-3E71AE789A5A}" srcId="{43275D6C-D470-4E2E-96F8-239EECE5D634}" destId="{8385368E-4E70-4BCC-BCC1-43E088F532CF}" srcOrd="6" destOrd="0" parTransId="{167674F1-8823-4D15-A708-BEFCCE98091E}" sibTransId="{A6887E82-0243-44BB-9863-9739AE89FDF7}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8E71A177-0DEE-4255-B097-789D0586993E}" type="presOf" srcId="{8385368E-4E70-4BCC-BCC1-43E088F532CF}" destId="{BDC79868-B832-4B6D-82FB-419F251BDEF2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  <dgm:cxn modelId="{22EA9AAB-1E65-4FD6-828F-6731C7FC3D2A}" type="presParOf" srcId="{1FB746E2-D736-4446-8093-C865FE09A112}" destId="{BDC79868-B832-4B6D-82FB-419F251BDEF2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x-none" b="0" strike="noStrike" spc="-1" smtClean="0">
              <a:solidFill>
                <a:srgbClr val="000000"/>
              </a:solidFill>
              <a:latin typeface="Calibri"/>
              <a:ea typeface="DejaVu Sans"/>
            </a:rPr>
            <a:t>866.246.384</a:t>
          </a:r>
          <a:endParaRPr lang="en-US" dirty="0">
            <a:solidFill>
              <a:schemeClr val="tx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en-US" b="0" strike="noStrike" spc="-1" dirty="0" smtClean="0">
              <a:solidFill>
                <a:srgbClr val="FFFFFF"/>
              </a:solidFill>
              <a:latin typeface="Calibri"/>
              <a:ea typeface="DejaVu Sans"/>
            </a:rPr>
            <a:t>250.394.304</a:t>
          </a:r>
          <a:r>
            <a:rPr lang="ru-RU" b="0" strike="noStrike" spc="-1" dirty="0" smtClean="0">
              <a:solidFill>
                <a:srgbClr val="17375E"/>
              </a:solidFill>
              <a:latin typeface="Calibri"/>
              <a:ea typeface="DejaVu Sans"/>
            </a:rPr>
            <a:t>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 dirty="0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 dirty="0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 dirty="0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 dirty="0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 dirty="0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x-none" b="0" strike="noStrike" spc="-1" smtClean="0">
              <a:solidFill>
                <a:srgbClr val="FFFFFF"/>
              </a:solidFill>
              <a:latin typeface="Calibri"/>
              <a:ea typeface="DejaVu Sans"/>
            </a:rPr>
            <a:t>14.330.000</a:t>
          </a:r>
          <a:endParaRPr lang="en-US" dirty="0">
            <a:solidFill>
              <a:schemeClr val="bg1"/>
            </a:solidFill>
          </a:endParaRPr>
        </a:p>
        <a:p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x-none" b="0" strike="noStrike" spc="-1" smtClean="0">
              <a:solidFill>
                <a:srgbClr val="FFFFFF"/>
              </a:solidFill>
              <a:latin typeface="Calibri"/>
              <a:ea typeface="DejaVu Sans"/>
            </a:rPr>
            <a:t>106.204.420</a:t>
          </a:r>
          <a:r>
            <a:rPr lang="sr-Cyrl-RS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en-US" b="0" strike="noStrike" spc="-1" dirty="0" smtClean="0">
              <a:solidFill>
                <a:srgbClr val="17375E"/>
              </a:solidFill>
              <a:latin typeface="Calibri"/>
              <a:ea typeface="DejaVu Sans"/>
            </a:rPr>
            <a:t>254.905.306</a:t>
          </a:r>
          <a:r>
            <a:rPr lang="en-US" dirty="0">
              <a:solidFill>
                <a:srgbClr val="FF0000"/>
              </a:solidFill>
            </a:rPr>
            <a:t>	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en-US" b="0" strike="noStrike" spc="-1" dirty="0" smtClean="0">
              <a:solidFill>
                <a:srgbClr val="FFFFFF"/>
              </a:solidFill>
              <a:latin typeface="Calibri"/>
              <a:ea typeface="DejaVu Sans"/>
            </a:rPr>
            <a:t>51.605.000</a:t>
          </a:r>
          <a:endParaRPr lang="en-US" dirty="0">
            <a:solidFill>
              <a:schemeClr val="bg1"/>
            </a:solidFill>
          </a:endParaRPr>
        </a:p>
        <a:p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b="0" strike="noStrike" spc="-1" dirty="0" smtClean="0">
              <a:solidFill>
                <a:srgbClr val="000000"/>
              </a:solidFill>
              <a:latin typeface="Calibri"/>
              <a:ea typeface="DejaVu Sans"/>
            </a:rPr>
            <a:t>117.158.000</a:t>
          </a:r>
          <a:r>
            <a:rPr lang="x-none" b="0" strike="noStrike" spc="-1" smtClean="0">
              <a:solidFill>
                <a:srgbClr val="17375E"/>
              </a:solidFill>
              <a:latin typeface="Calibri"/>
              <a:ea typeface="DejaVu Sans"/>
            </a:rPr>
            <a:t> </a:t>
          </a:r>
          <a:r>
            <a:rPr lang="sr-Cyrl-RS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расходи  </a:t>
          </a:r>
          <a:r>
            <a:rPr lang="sr-Cyrl-RS" b="0" strike="noStrike" spc="-1" dirty="0" smtClean="0">
              <a:solidFill>
                <a:srgbClr val="FFFFFF"/>
              </a:solidFill>
              <a:latin typeface="Calibri"/>
              <a:ea typeface="DejaVu Sans"/>
            </a:rPr>
            <a:t>65.649.354</a:t>
          </a:r>
        </a:p>
        <a:p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10.300.000,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</a:endParaRPr>
        </a:p>
        <a:p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A67FC652-8A9D-4A7B-95A3-73858C766BBB}" type="presOf" srcId="{DB95B0B9-5D2D-4D1A-A4F8-70F45A0E9738}" destId="{19B05264-FBF1-4254-AA6E-8DA1048C9EC5}" srcOrd="0" destOrd="0" presId="urn:microsoft.com/office/officeart/2005/8/layout/radial6"/>
    <dgm:cxn modelId="{BAF8C3B4-7495-4A05-889B-0D48BD1E4945}" type="presOf" srcId="{9CB0C477-89B3-4058-B341-9FC9F0AB6BB2}" destId="{1EBC4AA2-7966-4002-8CE2-7479E65C1C79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976D148F-01B8-487D-83E5-D197853A2461}" type="presOf" srcId="{8329AE49-ECD5-4C13-B90F-CA83B6E6F994}" destId="{115526CD-270E-4C52-A164-15F2B6F9FE39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CF6D5000-10B2-413A-86CC-E4BA48C6A395}" type="presOf" srcId="{F67939D1-3ADF-4276-A6FA-0083CE5DA4FA}" destId="{C0575E5C-DEAA-49FF-9C6A-0DF4C03D040D}" srcOrd="0" destOrd="0" presId="urn:microsoft.com/office/officeart/2005/8/layout/radial6"/>
    <dgm:cxn modelId="{9DBD9E5C-6D7F-4BBC-8381-718A45515B1E}" type="presOf" srcId="{3FA5C700-C8EE-4CAC-8DA0-0BA7CA952C72}" destId="{A14630AA-C1BD-4A7E-B665-0A7C9B6C19C9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FF81BFC9-D9C4-4E6B-9B4F-0DD8C9D0D46F}" type="presOf" srcId="{B1BE2A8E-285E-4C69-9BFF-CE48B252AA50}" destId="{F4B68BA8-694B-4B7F-8215-68903FFCD2D7}" srcOrd="0" destOrd="0" presId="urn:microsoft.com/office/officeart/2005/8/layout/radial6"/>
    <dgm:cxn modelId="{CDE6E5F3-6930-42FD-8907-83DD86E37C57}" type="presOf" srcId="{AE26BF5A-34A6-4192-8BEA-D9ECFB941642}" destId="{4F05B281-B6DB-45BB-A427-1BF92AADC139}" srcOrd="0" destOrd="0" presId="urn:microsoft.com/office/officeart/2005/8/layout/radial6"/>
    <dgm:cxn modelId="{BAC8F4DE-1BA5-4B03-A69E-2D27448E3E32}" type="presOf" srcId="{4746DA87-483C-4B84-9A22-BC58F96CB23A}" destId="{E43F7264-94BE-4E7E-8A98-A0D70BB3AF06}" srcOrd="0" destOrd="0" presId="urn:microsoft.com/office/officeart/2005/8/layout/radial6"/>
    <dgm:cxn modelId="{5CA4E027-BF6B-49F8-81DE-C55BB37054DA}" type="presOf" srcId="{91651A17-950C-49EC-8C35-2517548AE9E6}" destId="{2D6C03BD-4023-431E-84F6-C080A9961C8A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D2514A76-02D2-48E7-A798-51209EA6C979}" type="presOf" srcId="{A7091EAC-498C-4E8C-B46B-331B042A0C75}" destId="{73F305AC-CFDC-45B1-8AB8-6FABD1C99179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C68A5BC6-02DB-4778-83ED-F635C5BAB5DA}" type="presOf" srcId="{61B610E5-4DC8-4394-A22C-5BBE6CDEE232}" destId="{5D42F3FF-3AAD-4819-B004-ADDCB69227E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0518B777-33B9-429B-807E-4C9B71F243F1}" type="presOf" srcId="{9ED1A3B2-A381-4201-823D-E4B4F944886D}" destId="{E59436B1-B652-4794-B4F4-4850647DACEB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3D31C2EC-9F52-4896-A5BD-435AC9E5DA96}" type="presOf" srcId="{ED01A515-5448-4A3E-A2EC-575448D0F5AA}" destId="{D19ADD6D-9F0A-4766-B637-BB2D5495A9BB}" srcOrd="0" destOrd="0" presId="urn:microsoft.com/office/officeart/2005/8/layout/radial6"/>
    <dgm:cxn modelId="{6E2A8E4E-0550-4B4B-A53C-C73483FB83AA}" type="presOf" srcId="{B658162B-CA61-458F-8F17-E18D499D4DE8}" destId="{84EFD8D8-F116-4363-8F07-0BDD118D8287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B4112BD5-6797-49BA-A877-88608C851C16}" type="presOf" srcId="{9FF20664-3F6F-4415-8233-D443550F6854}" destId="{FC9B55A0-D6BC-47A3-92D9-CF0D462CBA3E}" srcOrd="0" destOrd="0" presId="urn:microsoft.com/office/officeart/2005/8/layout/radial6"/>
    <dgm:cxn modelId="{4F8742B8-E953-41B5-AA35-85F53E543888}" type="presOf" srcId="{686A1A37-AC61-4EC6-8398-59788F898E91}" destId="{44C62812-7B8C-4DB2-9C0D-14651D9AFC46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F445F517-67D2-4D92-9262-2545B2499D9C}" type="presOf" srcId="{9C6F0069-43DC-402D-BD84-1006528FCE04}" destId="{5101AD7C-EA94-402A-A388-0FD916639D60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ACD09D2A-DD79-4467-A2FD-B12CF6BC42D6}" type="presOf" srcId="{8962C693-DF60-43F6-9F43-7615C2E1439A}" destId="{7C884431-F906-455C-AAF5-4FBEC1E13C27}" srcOrd="0" destOrd="0" presId="urn:microsoft.com/office/officeart/2005/8/layout/radial6"/>
    <dgm:cxn modelId="{02633EC1-4C4E-47D3-BF96-CCB5CF0EB701}" type="presParOf" srcId="{F4B68BA8-694B-4B7F-8215-68903FFCD2D7}" destId="{E59436B1-B652-4794-B4F4-4850647DACEB}" srcOrd="0" destOrd="0" presId="urn:microsoft.com/office/officeart/2005/8/layout/radial6"/>
    <dgm:cxn modelId="{5DC82AD7-6675-47E1-9A8A-C0452CB3FD0D}" type="presParOf" srcId="{F4B68BA8-694B-4B7F-8215-68903FFCD2D7}" destId="{73F305AC-CFDC-45B1-8AB8-6FABD1C99179}" srcOrd="1" destOrd="0" presId="urn:microsoft.com/office/officeart/2005/8/layout/radial6"/>
    <dgm:cxn modelId="{109C1B5F-4DC3-4F09-987A-53BA9274142C}" type="presParOf" srcId="{F4B68BA8-694B-4B7F-8215-68903FFCD2D7}" destId="{DA491651-56D0-404C-82B0-25ACBF882A98}" srcOrd="2" destOrd="0" presId="urn:microsoft.com/office/officeart/2005/8/layout/radial6"/>
    <dgm:cxn modelId="{E22445AD-9708-4B43-9D54-51A590775529}" type="presParOf" srcId="{F4B68BA8-694B-4B7F-8215-68903FFCD2D7}" destId="{44C62812-7B8C-4DB2-9C0D-14651D9AFC46}" srcOrd="3" destOrd="0" presId="urn:microsoft.com/office/officeart/2005/8/layout/radial6"/>
    <dgm:cxn modelId="{9C8A801C-8E02-4B26-A515-B2C0555F857E}" type="presParOf" srcId="{F4B68BA8-694B-4B7F-8215-68903FFCD2D7}" destId="{A14630AA-C1BD-4A7E-B665-0A7C9B6C19C9}" srcOrd="4" destOrd="0" presId="urn:microsoft.com/office/officeart/2005/8/layout/radial6"/>
    <dgm:cxn modelId="{047F60FE-8FD3-40FC-A1D2-4A5844846210}" type="presParOf" srcId="{F4B68BA8-694B-4B7F-8215-68903FFCD2D7}" destId="{B3474404-DEC3-43DE-B1B0-FCCBA45B0B53}" srcOrd="5" destOrd="0" presId="urn:microsoft.com/office/officeart/2005/8/layout/radial6"/>
    <dgm:cxn modelId="{AEE45BB1-C98D-4F3F-82E2-D27C9EF3BB1F}" type="presParOf" srcId="{F4B68BA8-694B-4B7F-8215-68903FFCD2D7}" destId="{5D42F3FF-3AAD-4819-B004-ADDCB69227EB}" srcOrd="6" destOrd="0" presId="urn:microsoft.com/office/officeart/2005/8/layout/radial6"/>
    <dgm:cxn modelId="{643DC09D-C504-424C-BCBF-1F9B223A0AA7}" type="presParOf" srcId="{F4B68BA8-694B-4B7F-8215-68903FFCD2D7}" destId="{E43F7264-94BE-4E7E-8A98-A0D70BB3AF06}" srcOrd="7" destOrd="0" presId="urn:microsoft.com/office/officeart/2005/8/layout/radial6"/>
    <dgm:cxn modelId="{2167E894-F10C-480B-80BC-157D15557C06}" type="presParOf" srcId="{F4B68BA8-694B-4B7F-8215-68903FFCD2D7}" destId="{931EF9CE-45BC-491C-9A74-72874D860E58}" srcOrd="8" destOrd="0" presId="urn:microsoft.com/office/officeart/2005/8/layout/radial6"/>
    <dgm:cxn modelId="{730D561E-F5D7-495C-9541-31A316771C9E}" type="presParOf" srcId="{F4B68BA8-694B-4B7F-8215-68903FFCD2D7}" destId="{19B05264-FBF1-4254-AA6E-8DA1048C9EC5}" srcOrd="9" destOrd="0" presId="urn:microsoft.com/office/officeart/2005/8/layout/radial6"/>
    <dgm:cxn modelId="{EE6E1DA9-619E-48E3-8355-C59E99AACD5D}" type="presParOf" srcId="{F4B68BA8-694B-4B7F-8215-68903FFCD2D7}" destId="{115526CD-270E-4C52-A164-15F2B6F9FE39}" srcOrd="10" destOrd="0" presId="urn:microsoft.com/office/officeart/2005/8/layout/radial6"/>
    <dgm:cxn modelId="{930E4306-4934-42ED-88E0-9E6FC5554255}" type="presParOf" srcId="{F4B68BA8-694B-4B7F-8215-68903FFCD2D7}" destId="{E442822E-2282-4D84-AEA3-97E5D7F5026E}" srcOrd="11" destOrd="0" presId="urn:microsoft.com/office/officeart/2005/8/layout/radial6"/>
    <dgm:cxn modelId="{E995A96C-C56E-40AC-BA2C-6AA6699EE499}" type="presParOf" srcId="{F4B68BA8-694B-4B7F-8215-68903FFCD2D7}" destId="{1EBC4AA2-7966-4002-8CE2-7479E65C1C79}" srcOrd="12" destOrd="0" presId="urn:microsoft.com/office/officeart/2005/8/layout/radial6"/>
    <dgm:cxn modelId="{052DBD1F-66B4-4D0D-A587-44E154F95029}" type="presParOf" srcId="{F4B68BA8-694B-4B7F-8215-68903FFCD2D7}" destId="{5101AD7C-EA94-402A-A388-0FD916639D60}" srcOrd="13" destOrd="0" presId="urn:microsoft.com/office/officeart/2005/8/layout/radial6"/>
    <dgm:cxn modelId="{57DC39D2-5337-4D9B-8E5A-B74661736558}" type="presParOf" srcId="{F4B68BA8-694B-4B7F-8215-68903FFCD2D7}" destId="{97296767-E761-4683-B475-54E34622C9C1}" srcOrd="14" destOrd="0" presId="urn:microsoft.com/office/officeart/2005/8/layout/radial6"/>
    <dgm:cxn modelId="{A91F1125-79C4-4041-94F8-661E86129FC0}" type="presParOf" srcId="{F4B68BA8-694B-4B7F-8215-68903FFCD2D7}" destId="{FC9B55A0-D6BC-47A3-92D9-CF0D462CBA3E}" srcOrd="15" destOrd="0" presId="urn:microsoft.com/office/officeart/2005/8/layout/radial6"/>
    <dgm:cxn modelId="{1CBA7D1F-F6C9-4743-99FB-104CBF0BDE30}" type="presParOf" srcId="{F4B68BA8-694B-4B7F-8215-68903FFCD2D7}" destId="{D19ADD6D-9F0A-4766-B637-BB2D5495A9BB}" srcOrd="16" destOrd="0" presId="urn:microsoft.com/office/officeart/2005/8/layout/radial6"/>
    <dgm:cxn modelId="{BDAF6695-84B5-4505-8EDB-7AD64A4621DF}" type="presParOf" srcId="{F4B68BA8-694B-4B7F-8215-68903FFCD2D7}" destId="{CB9DB137-9ACF-4A5D-915D-C6DEF62C671A}" srcOrd="17" destOrd="0" presId="urn:microsoft.com/office/officeart/2005/8/layout/radial6"/>
    <dgm:cxn modelId="{4D8ABDA4-D860-4A3D-8C08-65EE8471F44A}" type="presParOf" srcId="{F4B68BA8-694B-4B7F-8215-68903FFCD2D7}" destId="{84EFD8D8-F116-4363-8F07-0BDD118D8287}" srcOrd="18" destOrd="0" presId="urn:microsoft.com/office/officeart/2005/8/layout/radial6"/>
    <dgm:cxn modelId="{AAD09AD2-BDE6-49AB-9AA8-42CE9449C964}" type="presParOf" srcId="{F4B68BA8-694B-4B7F-8215-68903FFCD2D7}" destId="{4F05B281-B6DB-45BB-A427-1BF92AADC139}" srcOrd="19" destOrd="0" presId="urn:microsoft.com/office/officeart/2005/8/layout/radial6"/>
    <dgm:cxn modelId="{72FF070E-E67C-42CC-B3C0-B87A3B5FD481}" type="presParOf" srcId="{F4B68BA8-694B-4B7F-8215-68903FFCD2D7}" destId="{FEDFE719-4F44-4DDA-B702-82A372856A51}" srcOrd="20" destOrd="0" presId="urn:microsoft.com/office/officeart/2005/8/layout/radial6"/>
    <dgm:cxn modelId="{2D8CA233-A0ED-4B6F-9A6B-7DE8BA22B0CE}" type="presParOf" srcId="{F4B68BA8-694B-4B7F-8215-68903FFCD2D7}" destId="{C0575E5C-DEAA-49FF-9C6A-0DF4C03D040D}" srcOrd="21" destOrd="0" presId="urn:microsoft.com/office/officeart/2005/8/layout/radial6"/>
    <dgm:cxn modelId="{373B9D61-B5F6-403F-A453-86BE16D333EF}" type="presParOf" srcId="{F4B68BA8-694B-4B7F-8215-68903FFCD2D7}" destId="{2D6C03BD-4023-431E-84F6-C080A9961C8A}" srcOrd="22" destOrd="0" presId="urn:microsoft.com/office/officeart/2005/8/layout/radial6"/>
    <dgm:cxn modelId="{080D40FD-AAF0-4021-BA9D-D9E2A57FBBCF}" type="presParOf" srcId="{F4B68BA8-694B-4B7F-8215-68903FFCD2D7}" destId="{2578787D-F4B0-463A-AA6F-94706894BC8C}" srcOrd="23" destOrd="0" presId="urn:microsoft.com/office/officeart/2005/8/layout/radial6"/>
    <dgm:cxn modelId="{7A315979-55A5-456A-BDC6-424BA68BB838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008854" y="462999"/>
          <a:ext cx="3497407" cy="3497332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>
              <a:solidFill>
                <a:srgbClr val="FF0000"/>
              </a:solidFill>
            </a:rPr>
            <a:t>Општинска 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>
              <a:solidFill>
                <a:srgbClr val="FF0000"/>
              </a:solidFill>
            </a:rPr>
            <a:t>Председник 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>
              <a:solidFill>
                <a:srgbClr val="FF0000"/>
              </a:solidFill>
            </a:rPr>
            <a:t>Општинско веће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>
              <a:solidFill>
                <a:srgbClr val="FF0000"/>
              </a:solidFill>
            </a:rPr>
            <a:t>Скупштина општине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1521037" y="975171"/>
        <a:ext cx="2473041" cy="2472988"/>
      </dsp:txXfrm>
    </dsp:sp>
    <dsp:sp modelId="{6AE34D3E-FD5D-4402-89AF-BF559D3EC92D}">
      <dsp:nvSpPr>
        <dsp:cNvPr id="0" name=""/>
        <dsp:cNvSpPr/>
      </dsp:nvSpPr>
      <dsp:spPr>
        <a:xfrm>
          <a:off x="3004399" y="303658"/>
          <a:ext cx="388962" cy="38895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083378" y="3700483"/>
          <a:ext cx="281639" cy="2819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31313" y="1882361"/>
          <a:ext cx="281639" cy="2819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 flipH="1">
          <a:off x="3336031" y="3868797"/>
          <a:ext cx="225691" cy="65108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163382" y="856449"/>
          <a:ext cx="281639" cy="2819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275534" y="2469063"/>
          <a:ext cx="281639" cy="2819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474082" y="879219"/>
          <a:ext cx="2202259" cy="185143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rgbClr val="FF0000"/>
              </a:solidFill>
            </a:rPr>
            <a:t>Предшколска установа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rgbClr val="FF0000"/>
              </a:solidFill>
            </a:rPr>
            <a:t>Месне заједнице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rgbClr val="FF0000"/>
              </a:solidFill>
            </a:rPr>
            <a:t>Установа </a:t>
          </a:r>
          <a:r>
            <a:rPr lang="sr-Cyrl-RS" sz="1100" kern="1200" dirty="0" smtClean="0">
              <a:solidFill>
                <a:srgbClr val="FF0000"/>
              </a:solidFill>
            </a:rPr>
            <a:t>културе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rgbClr val="FF0000"/>
              </a:solidFill>
            </a:rPr>
            <a:t>Народна библиотека</a:t>
          </a:r>
          <a:endParaRPr lang="sr-Cyrl-RS" sz="1100" kern="1200" dirty="0">
            <a:solidFill>
              <a:srgbClr val="FF0000"/>
            </a:solidFill>
          </a:endParaRPr>
        </a:p>
      </dsp:txBody>
      <dsp:txXfrm>
        <a:off x="-151569" y="1150355"/>
        <a:ext cx="1557233" cy="1309163"/>
      </dsp:txXfrm>
    </dsp:sp>
    <dsp:sp modelId="{D4397D2C-6DDE-4A42-9855-5F94ADD7F1F8}">
      <dsp:nvSpPr>
        <dsp:cNvPr id="0" name=""/>
        <dsp:cNvSpPr/>
      </dsp:nvSpPr>
      <dsp:spPr>
        <a:xfrm>
          <a:off x="2610884" y="868706"/>
          <a:ext cx="388962" cy="3889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49458" y="2932377"/>
          <a:ext cx="703123" cy="703143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172699" y="-112127"/>
          <a:ext cx="2805767" cy="2496482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>
              <a:solidFill>
                <a:srgbClr val="FF0000"/>
              </a:solidFill>
            </a:rPr>
            <a:t>Основне школе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>
              <a:solidFill>
                <a:srgbClr val="FF0000"/>
              </a:solidFill>
            </a:rPr>
            <a:t>Средње школе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>
              <a:solidFill>
                <a:srgbClr val="FF0000"/>
              </a:solidFill>
            </a:rPr>
            <a:t>Црвени крст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>
              <a:solidFill>
                <a:srgbClr val="FF0000"/>
              </a:solidFill>
            </a:rPr>
            <a:t>Центар за социјални рад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>
              <a:solidFill>
                <a:srgbClr val="FF0000"/>
              </a:solidFill>
            </a:rPr>
            <a:t>Спортске организације и удружења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4583594" y="253474"/>
        <a:ext cx="1983977" cy="1765280"/>
      </dsp:txXfrm>
    </dsp:sp>
    <dsp:sp modelId="{4ABBCF6F-E7DA-4CE7-A2F5-6DD06BFAA1FA}">
      <dsp:nvSpPr>
        <dsp:cNvPr id="0" name=""/>
        <dsp:cNvSpPr/>
      </dsp:nvSpPr>
      <dsp:spPr>
        <a:xfrm>
          <a:off x="4230476" y="1406789"/>
          <a:ext cx="388962" cy="388955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-217872" y="3769122"/>
          <a:ext cx="281639" cy="2819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590720" y="3367910"/>
          <a:ext cx="281639" cy="2819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202</a:t>
          </a:r>
          <a:r>
            <a:rPr lang="en-US" sz="1400" kern="1200" dirty="0" smtClean="0"/>
            <a:t>5</a:t>
          </a:r>
          <a:r>
            <a:rPr lang="sr-Cyrl-RS" sz="1400" kern="1200" dirty="0" smtClean="0"/>
            <a:t>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0.08182</cdr:x>
      <cdr:y>0.59202</cdr:y>
    </cdr:from>
    <cdr:to>
      <cdr:x>0.21818</cdr:x>
      <cdr:y>0.70082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8072" y="3134778"/>
          <a:ext cx="108012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0.07273</cdr:x>
      <cdr:y>0.57842</cdr:y>
    </cdr:from>
    <cdr:to>
      <cdr:x>0.18182</cdr:x>
      <cdr:y>0.71442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76064" y="3062770"/>
          <a:ext cx="864096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9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50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ilje.org.r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080120"/>
          </a:xfrm>
        </p:spPr>
        <p:txBody>
          <a:bodyPr/>
          <a:lstStyle/>
          <a:p>
            <a:r>
              <a:rPr lang="sr-Cyrl-RS" dirty="0"/>
              <a:t>ОПШТИНА</a:t>
            </a:r>
            <a:r>
              <a:rPr lang="en-US" dirty="0"/>
              <a:t> </a:t>
            </a:r>
            <a:r>
              <a:rPr lang="sr-Cyrl-RS" dirty="0"/>
              <a:t>АРИЉЕ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264936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2</a:t>
            </a:r>
            <a:r>
              <a:rPr lang="sr-Latn-RS" dirty="0" smtClean="0"/>
              <a:t>02</a:t>
            </a:r>
            <a:r>
              <a:rPr lang="en-US" dirty="0"/>
              <a:t>5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E842D7E7-3D6F-440D-BC7E-0828F3A2A7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740617"/>
            <a:ext cx="1790700" cy="2000250"/>
          </a:xfrm>
          <a:prstGeom prst="rect">
            <a:avLst/>
          </a:prstGeom>
        </p:spPr>
      </p:pic>
      <p:pic>
        <p:nvPicPr>
          <p:cNvPr id="7" name="Picture 4"/>
          <p:cNvPicPr/>
          <p:nvPr/>
        </p:nvPicPr>
        <p:blipFill>
          <a:blip r:embed="rId2"/>
          <a:stretch/>
        </p:blipFill>
        <p:spPr>
          <a:xfrm>
            <a:off x="3492000" y="740520"/>
            <a:ext cx="1789920" cy="19994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738095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en-US" sz="3000" b="1" dirty="0" smtClean="0"/>
              <a:t>202</a:t>
            </a:r>
            <a:r>
              <a:rPr lang="en-US" sz="3000" b="1" dirty="0"/>
              <a:t>5</a:t>
            </a:r>
            <a:r>
              <a:rPr lang="en-U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55385435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sr-Cyrl-RS" sz="2900" dirty="0" smtClean="0"/>
              <a:t>Структура планираних прихода за 2025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509071"/>
              </p:ext>
            </p:extLst>
          </p:nvPr>
        </p:nvGraphicFramePr>
        <p:xfrm>
          <a:off x="1115616" y="1667235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 title="2222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3525969"/>
              </p:ext>
            </p:extLst>
          </p:nvPr>
        </p:nvGraphicFramePr>
        <p:xfrm>
          <a:off x="539552" y="836712"/>
          <a:ext cx="7920880" cy="5295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2024.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62500" lnSpcReduction="20000"/>
          </a:bodyPr>
          <a:lstStyle/>
          <a:p>
            <a:pPr marL="343080" lvl="0" indent="-343080" algn="just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x-none" sz="3400" kern="0" spc="-1">
                <a:solidFill>
                  <a:srgbClr val="000000"/>
                </a:solidFill>
              </a:rPr>
              <a:t>Укупни приходи и примања наше општине у 2025. години су се смањили</a:t>
            </a:r>
            <a:r>
              <a:rPr lang="x-none" sz="3400" b="1" kern="0" spc="-1">
                <a:solidFill>
                  <a:srgbClr val="000000"/>
                </a:solidFill>
              </a:rPr>
              <a:t> </a:t>
            </a:r>
            <a:r>
              <a:rPr lang="x-none" sz="3400" kern="0" spc="-1">
                <a:solidFill>
                  <a:srgbClr val="000000"/>
                </a:solidFill>
              </a:rPr>
              <a:t>у односу на последњу измену Одлуке о буџету за </a:t>
            </a:r>
            <a:r>
              <a:rPr lang="x-none" sz="3400" kern="0" spc="-1">
                <a:solidFill>
                  <a:srgbClr val="FF0000"/>
                </a:solidFill>
              </a:rPr>
              <a:t>2024</a:t>
            </a:r>
            <a:r>
              <a:rPr lang="x-none" sz="3400" kern="0" spc="-1">
                <a:solidFill>
                  <a:srgbClr val="000000"/>
                </a:solidFill>
              </a:rPr>
              <a:t>. годину за</a:t>
            </a:r>
            <a:r>
              <a:rPr lang="x-none" sz="3400" b="1" kern="0" spc="-1">
                <a:solidFill>
                  <a:srgbClr val="000000"/>
                </a:solidFill>
              </a:rPr>
              <a:t> 46.014.749</a:t>
            </a:r>
            <a:r>
              <a:rPr lang="x-none" sz="3400" b="1" kern="0" spc="-1">
                <a:solidFill>
                  <a:srgbClr val="FF0000"/>
                </a:solidFill>
              </a:rPr>
              <a:t> </a:t>
            </a:r>
            <a:r>
              <a:rPr lang="x-none" sz="3400" kern="0" spc="-1">
                <a:solidFill>
                  <a:srgbClr val="000000"/>
                </a:solidFill>
              </a:rPr>
              <a:t>динара, односно за</a:t>
            </a:r>
            <a:r>
              <a:rPr lang="x-none" sz="3400" kern="0" spc="-1">
                <a:solidFill>
                  <a:srgbClr val="FF0000"/>
                </a:solidFill>
              </a:rPr>
              <a:t> 5,04</a:t>
            </a:r>
            <a:r>
              <a:rPr lang="x-none" sz="3400" b="1" kern="0" spc="-1">
                <a:solidFill>
                  <a:srgbClr val="FF0000"/>
                </a:solidFill>
              </a:rPr>
              <a:t> </a:t>
            </a:r>
            <a:r>
              <a:rPr lang="x-none" sz="3400" b="1" kern="0" spc="-1">
                <a:solidFill>
                  <a:srgbClr val="000000"/>
                </a:solidFill>
              </a:rPr>
              <a:t>%</a:t>
            </a:r>
            <a:r>
              <a:rPr lang="x-none" sz="3400" kern="0" spc="-1">
                <a:solidFill>
                  <a:srgbClr val="000000"/>
                </a:solidFill>
              </a:rPr>
              <a:t>.</a:t>
            </a:r>
            <a:endParaRPr lang="en-US" sz="3400" kern="0" spc="-1" dirty="0">
              <a:solidFill>
                <a:sysClr val="windowText" lastClr="000000"/>
              </a:solidFill>
              <a:latin typeface="Arial"/>
            </a:endParaRPr>
          </a:p>
          <a:p>
            <a:pPr marL="0" lvl="0" indent="0">
              <a:spcBef>
                <a:spcPts val="641"/>
              </a:spcBef>
              <a:buNone/>
            </a:pPr>
            <a:endParaRPr lang="en-US" sz="3400" kern="0" spc="-1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619672" y="4293096"/>
            <a:ext cx="7063958" cy="201622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sr-Cyrl-RS" sz="1800" dirty="0" smtClean="0">
              <a:solidFill>
                <a:schemeClr val="accent5"/>
              </a:solidFill>
            </a:endParaRPr>
          </a:p>
          <a:p>
            <a:pPr marL="0" lvl="0" indent="0">
              <a:spcBef>
                <a:spcPts val="360"/>
              </a:spcBef>
              <a:buNone/>
              <a:tabLst>
                <a:tab pos="0" algn="l"/>
              </a:tabLst>
            </a:pPr>
            <a:endParaRPr lang="en-US" sz="1800" kern="0" spc="-1" dirty="0">
              <a:solidFill>
                <a:sysClr val="windowText" lastClr="000000"/>
              </a:solidFill>
              <a:latin typeface="Arial"/>
            </a:endParaRPr>
          </a:p>
          <a:p>
            <a:pPr marL="0" lvl="0" indent="0">
              <a:spcBef>
                <a:spcPts val="360"/>
              </a:spcBef>
              <a:buNone/>
              <a:tabLst>
                <a:tab pos="0" algn="l"/>
              </a:tabLst>
            </a:pPr>
            <a:r>
              <a:rPr lang="x-none" sz="1800" b="1" kern="0" spc="-1">
                <a:solidFill>
                  <a:srgbClr val="1F497D"/>
                </a:solidFill>
              </a:rPr>
              <a:t>Порески приходи </a:t>
            </a:r>
            <a:r>
              <a:rPr lang="x-none" sz="1800" kern="0" spc="-1">
                <a:solidFill>
                  <a:srgbClr val="000000"/>
                </a:solidFill>
              </a:rPr>
              <a:t>су повећани за 30.607.727</a:t>
            </a:r>
            <a:r>
              <a:rPr lang="x-none" sz="1800" b="1" kern="0" spc="-1">
                <a:solidFill>
                  <a:srgbClr val="1F497D"/>
                </a:solidFill>
              </a:rPr>
              <a:t> динара</a:t>
            </a:r>
            <a:endParaRPr lang="en-US" sz="1800" kern="0" spc="-1" dirty="0">
              <a:solidFill>
                <a:sysClr val="windowText" lastClr="000000"/>
              </a:solidFill>
              <a:latin typeface="Arial"/>
            </a:endParaRPr>
          </a:p>
          <a:p>
            <a:pPr marL="0" lvl="0" indent="0">
              <a:spcBef>
                <a:spcPts val="360"/>
              </a:spcBef>
              <a:buNone/>
              <a:tabLst>
                <a:tab pos="0" algn="l"/>
              </a:tabLst>
            </a:pPr>
            <a:r>
              <a:rPr lang="x-none" sz="1800" b="1" kern="0" spc="-1">
                <a:solidFill>
                  <a:srgbClr val="1F497D"/>
                </a:solidFill>
              </a:rPr>
              <a:t>Донације су повећане за 12.493.272 динара</a:t>
            </a:r>
            <a:endParaRPr lang="en-US" sz="1800" kern="0" spc="-1" dirty="0">
              <a:solidFill>
                <a:sysClr val="windowText" lastClr="000000"/>
              </a:solidFill>
              <a:latin typeface="Arial"/>
            </a:endParaRPr>
          </a:p>
          <a:p>
            <a:pPr marL="0" lvl="0" indent="0">
              <a:buNone/>
            </a:pPr>
            <a:endParaRPr lang="en-US" sz="1800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2733675"/>
            <a:ext cx="6995120" cy="1127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0" indent="0">
              <a:tabLst>
                <a:tab pos="0" algn="l"/>
              </a:tabLst>
            </a:pPr>
            <a:r>
              <a:rPr lang="x-none" b="1" spc="-1">
                <a:solidFill>
                  <a:srgbClr val="FF0000"/>
                </a:solidFill>
                <a:latin typeface="Calibri"/>
                <a:ea typeface="DejaVu Sans"/>
                <a:cs typeface="DejaVu Sans"/>
              </a:rPr>
              <a:t>Трансфери</a:t>
            </a:r>
            <a:r>
              <a:rPr lang="x-none" spc="-1">
                <a:solidFill>
                  <a:srgbClr val="FF0000"/>
                </a:solidFill>
                <a:latin typeface="Calibri"/>
                <a:ea typeface="DejaVu Sans"/>
                <a:cs typeface="DejaVu Sans"/>
              </a:rPr>
              <a:t> </a:t>
            </a: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су</a:t>
            </a:r>
            <a:r>
              <a:rPr lang="x-none" spc="-1">
                <a:solidFill>
                  <a:srgbClr val="0070C0"/>
                </a:solidFill>
                <a:latin typeface="Calibri"/>
                <a:ea typeface="DejaVu Sans"/>
                <a:cs typeface="DejaVu Sans"/>
              </a:rPr>
              <a:t> </a:t>
            </a: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смањени за </a:t>
            </a:r>
            <a:r>
              <a:rPr lang="x-none" b="1" spc="-1">
                <a:solidFill>
                  <a:srgbClr val="376092"/>
                </a:solidFill>
                <a:latin typeface="Calibri"/>
                <a:ea typeface="DejaVu Sans"/>
                <a:cs typeface="DejaVu Sans"/>
              </a:rPr>
              <a:t>68.785.544</a:t>
            </a: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 динара.</a:t>
            </a:r>
            <a:endParaRPr lang="en-US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marL="0" lvl="0" indent="0">
              <a:tabLst>
                <a:tab pos="0" algn="l"/>
              </a:tabLst>
            </a:pP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Непорески приходи су смањени за 13.997.905 динара</a:t>
            </a:r>
            <a:endParaRPr lang="en-US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marL="0" lvl="0" indent="0">
              <a:tabLst>
                <a:tab pos="0" algn="l"/>
              </a:tabLst>
            </a:pP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Меморандумске ставке су смањене за 137.029 динара</a:t>
            </a:r>
            <a:endParaRPr lang="en-US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marL="0" lvl="0" indent="0">
              <a:tabLst>
                <a:tab pos="0" algn="l"/>
              </a:tabLst>
            </a:pP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Примања од продаје нефинансијске имовине су смањена </a:t>
            </a:r>
            <a:r>
              <a:rPr lang="x-none" spc="-1" smtClean="0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за</a:t>
            </a:r>
            <a:r>
              <a:rPr lang="sr-Cyrl-RS" spc="-1" dirty="0" smtClean="0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 4.167.000 динара.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965450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052" y="4940300"/>
            <a:ext cx="485775" cy="814387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8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4921786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600" dirty="0" smtClean="0"/>
              <a:t>2025. </a:t>
            </a:r>
            <a:r>
              <a:rPr lang="sr-Cyrl-RS" sz="16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града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града.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060848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x-none" b="1" spc="-1">
                <a:solidFill>
                  <a:srgbClr val="000000"/>
                </a:solidFill>
                <a:ea typeface="DejaVu Sans"/>
                <a:cs typeface="DejaVu Sans"/>
              </a:rPr>
              <a:t>866.246.384 динара</a:t>
            </a:r>
            <a:endParaRPr lang="en-US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562868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2025.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0138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b="1" dirty="0"/>
              <a:t>Структура планираних расхода и издатака буџета за </a:t>
            </a:r>
            <a:r>
              <a:rPr lang="sr-Cyrl-RS" sz="2400" b="1" dirty="0" smtClean="0"/>
              <a:t>202</a:t>
            </a:r>
            <a:r>
              <a:rPr lang="sr-Cyrl-RS" sz="2400" b="1" dirty="0"/>
              <a:t>5</a:t>
            </a:r>
            <a:r>
              <a:rPr lang="sr-Cyrl-RS" sz="2400" b="1" dirty="0" smtClean="0"/>
              <a:t>.</a:t>
            </a:r>
            <a:r>
              <a:rPr lang="sr-Cyrl-RS" sz="2400" b="1" dirty="0" smtClean="0">
                <a:solidFill>
                  <a:srgbClr val="FF0000"/>
                </a:solidFill>
              </a:rPr>
              <a:t> </a:t>
            </a:r>
            <a:r>
              <a:rPr lang="sr-Cyrl-RS" sz="2400" b="1" dirty="0"/>
              <a:t>годину</a:t>
            </a:r>
            <a:endParaRPr lang="en-US" sz="2400" b="1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68055"/>
              </p:ext>
            </p:extLst>
          </p:nvPr>
        </p:nvGraphicFramePr>
        <p:xfrm>
          <a:off x="899593" y="1446676"/>
          <a:ext cx="7272808" cy="443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86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1938"/>
            <a:ext cx="8229600" cy="830262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</a:t>
            </a:r>
            <a:r>
              <a:rPr lang="en-US" sz="2800" dirty="0" smtClean="0"/>
              <a:t>2</a:t>
            </a:r>
            <a:r>
              <a:rPr lang="sr-Cyrl-RS" sz="2800" dirty="0" smtClean="0"/>
              <a:t>4.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914400" y="1092200"/>
            <a:ext cx="8229600" cy="1130300"/>
          </a:xfrm>
        </p:spPr>
        <p:txBody>
          <a:bodyPr>
            <a:normAutofit/>
          </a:bodyPr>
          <a:lstStyle/>
          <a:p>
            <a:pPr marL="28440" lvl="0" indent="0" algn="just">
              <a:spcBef>
                <a:spcPts val="400"/>
              </a:spcBef>
              <a:buNone/>
              <a:tabLst>
                <a:tab pos="0" algn="l"/>
              </a:tabLst>
            </a:pPr>
            <a:r>
              <a:rPr lang="x-none" sz="2000" kern="0" spc="-1">
                <a:solidFill>
                  <a:srgbClr val="000000"/>
                </a:solidFill>
              </a:rPr>
              <a:t>Укупни трошкови наше општине у 202</a:t>
            </a:r>
            <a:r>
              <a:rPr lang="en-US" sz="2000" kern="0" spc="-1" dirty="0">
                <a:solidFill>
                  <a:srgbClr val="000000"/>
                </a:solidFill>
              </a:rPr>
              <a:t>5</a:t>
            </a:r>
            <a:r>
              <a:rPr lang="x-none" sz="2000" kern="0" spc="-1">
                <a:solidFill>
                  <a:srgbClr val="000000"/>
                </a:solidFill>
              </a:rPr>
              <a:t>. години су се</a:t>
            </a:r>
            <a:r>
              <a:rPr lang="en-US" sz="2000" kern="0" spc="-1" dirty="0">
                <a:solidFill>
                  <a:srgbClr val="000000"/>
                </a:solidFill>
              </a:rPr>
              <a:t> </a:t>
            </a:r>
            <a:r>
              <a:rPr lang="en-US" sz="2000" kern="0" spc="-1" dirty="0" err="1">
                <a:solidFill>
                  <a:srgbClr val="000000"/>
                </a:solidFill>
              </a:rPr>
              <a:t>смањили</a:t>
            </a:r>
            <a:r>
              <a:rPr lang="x-none" sz="2000" kern="0" spc="-1">
                <a:solidFill>
                  <a:srgbClr val="000000"/>
                </a:solidFill>
              </a:rPr>
              <a:t> у односу на последњу измену Одлуке о буџету за 20</a:t>
            </a:r>
            <a:r>
              <a:rPr lang="en-US" sz="2000" kern="0" spc="-1" dirty="0">
                <a:solidFill>
                  <a:srgbClr val="000000"/>
                </a:solidFill>
              </a:rPr>
              <a:t>24</a:t>
            </a:r>
            <a:r>
              <a:rPr lang="x-none" sz="2000" kern="0" spc="-1">
                <a:solidFill>
                  <a:srgbClr val="000000"/>
                </a:solidFill>
              </a:rPr>
              <a:t>. годину за </a:t>
            </a:r>
            <a:r>
              <a:rPr lang="en-US" sz="2000" kern="0" spc="-1" dirty="0">
                <a:solidFill>
                  <a:srgbClr val="000000"/>
                </a:solidFill>
              </a:rPr>
              <a:t>46.014.749</a:t>
            </a:r>
            <a:r>
              <a:rPr lang="x-none" sz="2000" b="1" kern="0" spc="-1">
                <a:solidFill>
                  <a:srgbClr val="FF0000"/>
                </a:solidFill>
              </a:rPr>
              <a:t> </a:t>
            </a:r>
            <a:r>
              <a:rPr lang="x-none" sz="2000" kern="0" spc="-1">
                <a:solidFill>
                  <a:srgbClr val="000000"/>
                </a:solidFill>
              </a:rPr>
              <a:t>динара, односно за</a:t>
            </a:r>
            <a:r>
              <a:rPr lang="x-none" sz="2000" kern="0" spc="-1">
                <a:solidFill>
                  <a:srgbClr val="FF0000"/>
                </a:solidFill>
              </a:rPr>
              <a:t> </a:t>
            </a:r>
            <a:r>
              <a:rPr lang="en-US" sz="2000" kern="0" spc="-1" dirty="0">
                <a:solidFill>
                  <a:srgbClr val="000000"/>
                </a:solidFill>
              </a:rPr>
              <a:t>5,04</a:t>
            </a:r>
            <a:r>
              <a:rPr lang="x-none" sz="2000" b="1" kern="0" spc="-1">
                <a:solidFill>
                  <a:srgbClr val="FF0000"/>
                </a:solidFill>
              </a:rPr>
              <a:t> </a:t>
            </a:r>
            <a:r>
              <a:rPr lang="x-none" sz="2000" b="1" kern="0" spc="-1">
                <a:solidFill>
                  <a:srgbClr val="000000"/>
                </a:solidFill>
              </a:rPr>
              <a:t>%</a:t>
            </a:r>
            <a:r>
              <a:rPr lang="x-none" sz="2000" kern="0" spc="-1">
                <a:solidFill>
                  <a:srgbClr val="000000"/>
                </a:solidFill>
              </a:rPr>
              <a:t>.</a:t>
            </a:r>
            <a:endParaRPr lang="en-US" sz="2000" kern="0" spc="-1" dirty="0">
              <a:solidFill>
                <a:sysClr val="windowText" lastClr="000000"/>
              </a:solidFill>
              <a:latin typeface="Arial"/>
            </a:endParaRPr>
          </a:p>
          <a:p>
            <a:pPr marL="28440" lvl="0" indent="0">
              <a:spcBef>
                <a:spcPts val="400"/>
              </a:spcBef>
              <a:buNone/>
              <a:tabLst>
                <a:tab pos="0" algn="l"/>
              </a:tabLst>
            </a:pPr>
            <a:endParaRPr lang="en-US" sz="2000" kern="0" spc="-1" dirty="0">
              <a:solidFill>
                <a:sysClr val="windowText" lastClr="000000"/>
              </a:solidFill>
              <a:latin typeface="Arial"/>
            </a:endParaRPr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619672" y="2587625"/>
            <a:ext cx="7524328" cy="1468438"/>
          </a:xfrm>
        </p:spPr>
        <p:txBody>
          <a:bodyPr rtlCol="0">
            <a:normAutofit/>
          </a:bodyPr>
          <a:lstStyle/>
          <a:p>
            <a:pPr marL="343080" lvl="0" indent="-343080">
              <a:spcBef>
                <a:spcPts val="360"/>
              </a:spcBef>
              <a:buClr>
                <a:srgbClr val="FF0000"/>
              </a:buClr>
              <a:buFont typeface="Arial"/>
              <a:buChar char="•"/>
            </a:pPr>
            <a:r>
              <a:rPr lang="x-none" sz="1800" b="1" kern="0" spc="-1">
                <a:solidFill>
                  <a:srgbClr val="FF0000"/>
                </a:solidFill>
              </a:rPr>
              <a:t>Остали расходи</a:t>
            </a:r>
            <a:r>
              <a:rPr lang="x-none" sz="1800" kern="0" spc="-1">
                <a:solidFill>
                  <a:srgbClr val="000000"/>
                </a:solidFill>
              </a:rPr>
              <a:t> су смањени за</a:t>
            </a:r>
            <a:r>
              <a:rPr lang="x-none" sz="1800" kern="0" spc="-1">
                <a:solidFill>
                  <a:srgbClr val="FF0000"/>
                </a:solidFill>
              </a:rPr>
              <a:t> 6.943.689,90</a:t>
            </a:r>
            <a:r>
              <a:rPr lang="en-US" sz="1800" kern="0" spc="-1" dirty="0">
                <a:solidFill>
                  <a:srgbClr val="FF0000"/>
                </a:solidFill>
              </a:rPr>
              <a:t> </a:t>
            </a:r>
            <a:r>
              <a:rPr lang="x-none" sz="1800" kern="0" spc="-1">
                <a:solidFill>
                  <a:srgbClr val="000000"/>
                </a:solidFill>
              </a:rPr>
              <a:t>динара</a:t>
            </a:r>
            <a:endParaRPr lang="en-US" sz="1800" kern="0" spc="-1" dirty="0">
              <a:solidFill>
                <a:sysClr val="windowText" lastClr="000000"/>
              </a:solidFill>
              <a:latin typeface="Arial"/>
            </a:endParaRPr>
          </a:p>
          <a:p>
            <a:pPr marL="343080" lvl="0" indent="-343080">
              <a:spcBef>
                <a:spcPts val="360"/>
              </a:spcBef>
              <a:buClr>
                <a:srgbClr val="FF0000"/>
              </a:buClr>
              <a:buFont typeface="Arial"/>
              <a:buChar char="•"/>
            </a:pPr>
            <a:r>
              <a:rPr lang="x-none" sz="1800" b="1" kern="0" spc="-1">
                <a:solidFill>
                  <a:srgbClr val="FF0000"/>
                </a:solidFill>
                <a:ea typeface="SimSun"/>
              </a:rPr>
              <a:t>Капитални издаци </a:t>
            </a:r>
            <a:r>
              <a:rPr lang="x-none" sz="1800" kern="0" spc="-1">
                <a:solidFill>
                  <a:srgbClr val="000000"/>
                </a:solidFill>
                <a:ea typeface="SimSun"/>
              </a:rPr>
              <a:t>су</a:t>
            </a:r>
            <a:r>
              <a:rPr lang="x-none" sz="1800" b="1" kern="0" spc="-1">
                <a:solidFill>
                  <a:srgbClr val="FF0000"/>
                </a:solidFill>
                <a:ea typeface="SimSun"/>
              </a:rPr>
              <a:t> смањени за 53.294.694 динара</a:t>
            </a:r>
            <a:endParaRPr lang="en-US" sz="1800" kern="0" spc="-1" dirty="0">
              <a:solidFill>
                <a:sysClr val="windowText" lastClr="000000"/>
              </a:solidFill>
              <a:latin typeface="Arial"/>
            </a:endParaRPr>
          </a:p>
          <a:p>
            <a:pPr marL="343080" lvl="0" indent="-343080">
              <a:spcBef>
                <a:spcPts val="360"/>
              </a:spcBef>
              <a:buClr>
                <a:srgbClr val="FF0000"/>
              </a:buClr>
              <a:buFont typeface="Arial"/>
              <a:buChar char="•"/>
            </a:pPr>
            <a:r>
              <a:rPr lang="x-none" sz="1800" b="1" kern="0" spc="-1">
                <a:solidFill>
                  <a:srgbClr val="FF0000"/>
                </a:solidFill>
                <a:ea typeface="SimSun"/>
              </a:rPr>
              <a:t>Субвенције су смањене за 12.321.000 динара</a:t>
            </a:r>
            <a:endParaRPr lang="en-US" sz="1800" kern="0" spc="-1" dirty="0">
              <a:solidFill>
                <a:sysClr val="windowText" lastClr="000000"/>
              </a:solidFill>
              <a:latin typeface="Arial"/>
            </a:endParaRPr>
          </a:p>
          <a:p>
            <a:pPr marL="343080" lvl="0" indent="-343080">
              <a:spcBef>
                <a:spcPts val="360"/>
              </a:spcBef>
              <a:buClr>
                <a:srgbClr val="FF0000"/>
              </a:buClr>
              <a:buFont typeface="Arial"/>
              <a:buChar char="•"/>
            </a:pPr>
            <a:r>
              <a:rPr lang="x-none" sz="1800" b="1" kern="0" spc="-1">
                <a:solidFill>
                  <a:srgbClr val="FF0000"/>
                </a:solidFill>
                <a:ea typeface="SimSun"/>
              </a:rPr>
              <a:t>Коришћење раба и услуга смањени су за 39.996.799 </a:t>
            </a:r>
            <a:endParaRPr lang="en-US" sz="1800" kern="0" spc="-1" dirty="0">
              <a:solidFill>
                <a:sysClr val="windowText" lastClr="000000"/>
              </a:solidFill>
              <a:latin typeface="Arial"/>
            </a:endParaRPr>
          </a:p>
          <a:p>
            <a:pPr marL="0" lvl="0" indent="0">
              <a:spcBef>
                <a:spcPts val="320"/>
              </a:spcBef>
              <a:buNone/>
            </a:pPr>
            <a:endParaRPr lang="en-US" sz="1600" kern="0" spc="-1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149081"/>
            <a:ext cx="6851650" cy="161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3080" lvl="0" indent="-343080">
              <a:buClr>
                <a:srgbClr val="0070C0"/>
              </a:buClr>
              <a:buFont typeface="Arial"/>
              <a:buChar char="•"/>
            </a:pPr>
            <a:r>
              <a:rPr lang="x-none" b="1" spc="-1">
                <a:solidFill>
                  <a:srgbClr val="0070C0"/>
                </a:solidFill>
                <a:latin typeface="Calibri"/>
                <a:ea typeface="DejaVu Sans"/>
                <a:cs typeface="DejaVu Sans"/>
              </a:rPr>
              <a:t>Расходи за запослене </a:t>
            </a: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су повећани су за 21.802.011</a:t>
            </a:r>
            <a:r>
              <a:rPr lang="x-none" spc="-1">
                <a:solidFill>
                  <a:srgbClr val="0070C0"/>
                </a:solidFill>
                <a:latin typeface="Calibri"/>
                <a:ea typeface="DejaVu Sans"/>
                <a:cs typeface="DejaVu Sans"/>
              </a:rPr>
              <a:t> </a:t>
            </a: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динара;</a:t>
            </a:r>
            <a:endParaRPr lang="en-US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marL="343080" lvl="0" indent="-343080">
              <a:buClr>
                <a:srgbClr val="0070C0"/>
              </a:buClr>
              <a:buFont typeface="Arial"/>
              <a:buChar char="•"/>
            </a:pPr>
            <a:r>
              <a:rPr lang="x-none" b="1" spc="-1">
                <a:solidFill>
                  <a:srgbClr val="0070C0"/>
                </a:solidFill>
                <a:latin typeface="Calibri"/>
                <a:ea typeface="DejaVu Sans"/>
                <a:cs typeface="DejaVu Sans"/>
              </a:rPr>
              <a:t>Дотације и трансфери </a:t>
            </a: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су повећани за 9.073.100</a:t>
            </a:r>
            <a:r>
              <a:rPr lang="en-US" spc="-1" dirty="0">
                <a:solidFill>
                  <a:srgbClr val="0070C0"/>
                </a:solidFill>
                <a:latin typeface="Calibri"/>
                <a:ea typeface="DejaVu Sans"/>
                <a:cs typeface="DejaVu Sans"/>
              </a:rPr>
              <a:t> </a:t>
            </a: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динара;</a:t>
            </a:r>
            <a:endParaRPr lang="en-US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marL="343080" lvl="0" indent="-343080">
              <a:buClr>
                <a:srgbClr val="0070C0"/>
              </a:buClr>
              <a:buFont typeface="Arial"/>
              <a:buChar char="•"/>
            </a:pPr>
            <a:r>
              <a:rPr lang="x-none" b="1" spc="-1">
                <a:solidFill>
                  <a:srgbClr val="0070C0"/>
                </a:solidFill>
                <a:latin typeface="Calibri"/>
                <a:ea typeface="DejaVu Sans"/>
                <a:cs typeface="DejaVu Sans"/>
              </a:rPr>
              <a:t>Средства резерве </a:t>
            </a: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су повећана за</a:t>
            </a:r>
            <a:r>
              <a:rPr lang="x-none" b="1" spc="-1">
                <a:solidFill>
                  <a:srgbClr val="FF0000"/>
                </a:solidFill>
                <a:latin typeface="Calibri"/>
                <a:ea typeface="DejaVu Sans"/>
                <a:cs typeface="DejaVu Sans"/>
              </a:rPr>
              <a:t> </a:t>
            </a:r>
            <a:r>
              <a:rPr lang="x-none" spc="-1">
                <a:solidFill>
                  <a:srgbClr val="0070C0"/>
                </a:solidFill>
                <a:latin typeface="Calibri"/>
                <a:ea typeface="DejaVu Sans"/>
                <a:cs typeface="DejaVu Sans"/>
              </a:rPr>
              <a:t>0 </a:t>
            </a: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динара</a:t>
            </a:r>
            <a:endParaRPr lang="en-US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marL="343080" lvl="0" indent="-343080">
              <a:buClr>
                <a:srgbClr val="0070C0"/>
              </a:buClr>
              <a:buFont typeface="Arial"/>
              <a:buChar char="•"/>
            </a:pPr>
            <a:r>
              <a:rPr lang="x-none" spc="-1">
                <a:solidFill>
                  <a:srgbClr val="000000"/>
                </a:solidFill>
                <a:latin typeface="Calibri"/>
                <a:ea typeface="DejaVu Sans"/>
                <a:cs typeface="DejaVu Sans"/>
              </a:rPr>
              <a:t>Социјална заштита је повећана за 15.134.714 динара</a:t>
            </a:r>
            <a:endParaRPr lang="en-US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marL="0" lvl="0" indent="0"/>
            <a:endParaRPr lang="en-US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>
              <a:buFont typeface="Arial" panose="020B0604020202020204" pitchFamily="34" charset="0"/>
              <a:buChar char="•"/>
            </a:pPr>
            <a:endParaRPr lang="sr-Cyrl-RS" altLang="en-US" dirty="0">
              <a:latin typeface="+mn-lt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sr-Cyrl-RS" b="1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2563812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567724"/>
              </p:ext>
            </p:extLst>
          </p:nvPr>
        </p:nvGraphicFramePr>
        <p:xfrm>
          <a:off x="91846" y="980729"/>
          <a:ext cx="8960308" cy="555033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>
                          <a:solidFill>
                            <a:schemeClr val="tx1"/>
                          </a:solidFill>
                        </a:rPr>
                        <a:t>2025.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1. Становање, урбанизам и просторно планирање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1.000.000,00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0,12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2. Комуналне делатности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46.339.000,00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5,35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3. Локални економски развој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4.374.000,00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0,50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4. Развој туризма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0,00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0,00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5. Пољопривреда и рурални развој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11.800.000,00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1,36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6. Заштита животне средине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38.785.010,00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4,48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7. Организација саобраћаја и саобраћајна инфраструктура 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131.690.000,00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15,20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8. Предшколско васпитање и образовање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194.721.506,00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22,48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9. Основно образовање и васпитање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82.539.000,00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9,53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10. Средње образовање и васпитање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21.487.000,00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2,48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11. Социјална и дечија заштита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44.765.915,00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5,17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12. Здравствена заштита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2.800.000,00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0,32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13. Развој културе и информисања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35.274.200.00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4,07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14. Развој спорта и омладине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36.653.000.00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4,23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15. Опште услуге локалне самоуправе 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191.376.119,00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22,09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16. Политички систем локалне самоуправе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19.641.634,00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2,27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Програм 17. Енергетска ефикасност  и обновљиви извори енергије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3.000.000,00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0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0,35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Укупни расходи по програмима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8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866.246.384,00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x-none" sz="18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100,00%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81721990-E774-463A-ACD0-F54EDA7CE3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4" y="404664"/>
            <a:ext cx="4198143" cy="241258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22617D1-7D59-4AE7-B160-C91CC4FE32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672" y="548680"/>
            <a:ext cx="3483471" cy="257517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ECE6D1F5-A56C-4550-B615-C145C61B5D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5" y="2948136"/>
            <a:ext cx="4990231" cy="35052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86C91A07-BD8A-493E-80C5-EC6B0DC12D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672" y="3933344"/>
            <a:ext cx="3483471" cy="251999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="" xmlns:a16="http://schemas.microsoft.com/office/drawing/2014/main" id="{E67EA4FA-4D59-480A-942F-8112EB0273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933769"/>
              </p:ext>
            </p:extLst>
          </p:nvPr>
        </p:nvGraphicFramePr>
        <p:xfrm>
          <a:off x="400050" y="1196752"/>
          <a:ext cx="8343900" cy="5066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774384"/>
              </p:ext>
            </p:extLst>
          </p:nvPr>
        </p:nvGraphicFramePr>
        <p:xfrm>
          <a:off x="683569" y="1417633"/>
          <a:ext cx="7488833" cy="486156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 smtClean="0">
                          <a:effectLst/>
                        </a:rPr>
                        <a:t>бр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>
                          <a:solidFill>
                            <a:schemeClr val="tx1"/>
                          </a:solidFill>
                        </a:rPr>
                        <a:t>2025.</a:t>
                      </a:r>
                      <a:r>
                        <a:rPr lang="sr-Cyrl-RS" sz="12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1.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Скупштина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x-none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општине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9.521.434,00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1,10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  <a:endParaRPr lang="en-US" sz="10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Председник општине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7.620.200,00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0,88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Општинско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веће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2.500.000,00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0,29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4.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x-none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Општинско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правобранилаштво</a:t>
                      </a:r>
                      <a:r>
                        <a:rPr lang="x-none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1.297.100,00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5.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x-none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Општинска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управа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600.218.944,00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75,48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6.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0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Предшколска установа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194.721.506,00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22,48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7.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Месне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заједнице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6.440.000,00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0,74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8.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Библиотека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28.274.200,00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3,26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У К У П Н О: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200" b="1" strike="noStrike" spc="-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866.246.384,00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100,00%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 marL="68400" marR="6840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253366"/>
              </p:ext>
            </p:extLst>
          </p:nvPr>
        </p:nvGraphicFramePr>
        <p:xfrm>
          <a:off x="899592" y="1340769"/>
          <a:ext cx="7560841" cy="4307664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3116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x-none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Назив пројекта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Планирана средства (и</a:t>
                      </a:r>
                      <a:r>
                        <a:rPr lang="en-US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знос у динарима</a:t>
                      </a: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18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</a:t>
                      </a:r>
                      <a:r>
                        <a:rPr lang="x-none" sz="15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x-none" sz="15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2026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x-none" sz="15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2027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93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Израда пројектне документације за путни инфаструктуру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3.000.000,00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5.000.000,00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5.000.000,00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33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Просторни план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1.000.000,00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7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Реконструкција путева и улица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75.000.00,00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50.000.000,00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50.000.000,00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46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Прибављање земљишта за јавне намене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6.000.000,00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8.000.000,00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8.000.000,00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33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Израда пројектне документације за водоводну мрежу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1.500.000,00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2.000.000,00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2.000.000,00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33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Израда пројектне документације за канализациону мрежу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1.500.000,00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1.500.000,00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1.500.000,00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7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Изградња водоводне мреже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1.500.000,00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2.500.000,00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2.500.000,00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33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Изградња канализационе мреже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1.500.000,00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2.500.000,00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2.500.000,00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633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633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100" b="1" strike="noStrike" spc="-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УКУПНО: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x-none" sz="10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91.000.000,00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x-none" sz="10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71.500.000,00</a:t>
                      </a:r>
                      <a:endParaRPr lang="en-US" sz="10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x-none" sz="1000" b="1" strike="noStrike" spc="-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71.500.000,00</a:t>
                      </a:r>
                      <a:endParaRPr lang="en-US" sz="1000" b="0" strike="noStrike" spc="-1" dirty="0">
                        <a:latin typeface="Arial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en-US" sz="10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sr-Cyrl-RS" sz="2800" dirty="0"/>
              <a:t>Најважнији пројекти</a:t>
            </a:r>
            <a:r>
              <a:rPr lang="sr-Latn-RS" sz="2800" dirty="0"/>
              <a:t> </a:t>
            </a:r>
            <a:r>
              <a:rPr lang="sr-Cyrl-RS" sz="2800" dirty="0"/>
              <a:t>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="" xmlns:a16="http://schemas.microsoft.com/office/drawing/2014/main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882399"/>
              </p:ext>
            </p:extLst>
          </p:nvPr>
        </p:nvGraphicFramePr>
        <p:xfrm>
          <a:off x="457200" y="1340769"/>
          <a:ext cx="7751203" cy="405456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2945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69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1863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x-none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Назив пројекта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x-none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Планирана средства (и</a:t>
                      </a:r>
                      <a:r>
                        <a:rPr lang="en-US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знос у динарима</a:t>
                      </a:r>
                      <a:r>
                        <a:rPr lang="x-none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7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</a:t>
                      </a:r>
                      <a:r>
                        <a:rPr lang="x-none" sz="15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x-none" sz="15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2026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x-none" sz="15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2027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-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en-US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en-US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9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Одрживо фунцкионисање НВО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5.100.000,00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5.100.000,00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75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Ми бринемо за социјално укључивање старих и одраслих ОСИ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3.000.000.00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3.000.000,00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3.000.000,00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37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1" strike="noStrike" spc="-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Енерге</a:t>
                      </a:r>
                      <a:r>
                        <a:rPr lang="sr-Cyrl-RS" sz="1400" b="1" strike="noStrike" spc="-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тс</a:t>
                      </a:r>
                      <a:r>
                        <a:rPr lang="x-none" sz="1400" b="1" strike="noStrike" spc="-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ка </a:t>
                      </a: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санација стамбених зграда и породичних кућа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3.000.000.00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3.000.000.00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3.000.000.00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98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98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75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400" b="1" strike="noStrike" spc="-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Напомена: </a:t>
                      </a:r>
                      <a:r>
                        <a:rPr lang="x-none" sz="1400" b="1" strike="noStrike" spc="-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У табели су само пројекти који нису приказани у капиталном буџету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9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x-none" sz="1100" b="1" strike="noStrike" spc="-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</a:rPr>
                        <a:t>УКУПНО: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lang="x-none" sz="11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8.100.00,00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x-none" sz="11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8.100.000,00</a:t>
                      </a:r>
                      <a:endParaRPr lang="en-US" sz="1100" b="0" strike="noStrike" spc="-1">
                        <a:latin typeface="Arial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x-none" sz="11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8.100.000,00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94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Уколико сте заинтересовани да сагледате у целини Одлуку о буџету општине Ариље за </a:t>
            </a:r>
            <a:r>
              <a:rPr lang="sr-Cyrl-RS" dirty="0" smtClean="0"/>
              <a:t>202</a:t>
            </a:r>
            <a:r>
              <a:rPr lang="en-US" dirty="0" smtClean="0"/>
              <a:t>5</a:t>
            </a:r>
            <a:r>
              <a:rPr lang="sr-Cyrl-RS" dirty="0" smtClean="0"/>
              <a:t>. </a:t>
            </a:r>
            <a:r>
              <a:rPr lang="sr-Cyrl-RS" dirty="0"/>
              <a:t>годину, исту можете преузети на следећем линку интернет странице </a:t>
            </a:r>
            <a:r>
              <a:rPr lang="sr-Cyrl-RS" dirty="0" smtClean="0"/>
              <a:t>Општинске </a:t>
            </a:r>
            <a:r>
              <a:rPr lang="sr-Cyrl-RS" dirty="0"/>
              <a:t>управе: 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  <a:hlinkClick r:id="rId2"/>
              </a:rPr>
              <a:t>www.arilje.org.rs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sr-Cyrl-RS" dirty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</a:t>
            </a:r>
            <a:r>
              <a:rPr lang="sr-Cyrl-RS" dirty="0" smtClean="0"/>
              <a:t>општине</a:t>
            </a:r>
            <a:r>
              <a:rPr lang="en-US" dirty="0" smtClean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</a:t>
            </a:r>
            <a:r>
              <a:rPr lang="sr-Cyrl-RS" dirty="0" smtClean="0"/>
              <a:t>општинска </a:t>
            </a:r>
            <a:r>
              <a:rPr lang="sr-Cyrl-RS" dirty="0"/>
              <a:t>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20</a:t>
            </a:r>
            <a:r>
              <a:rPr lang="sr-Latn-RS" dirty="0" smtClean="0"/>
              <a:t>2</a:t>
            </a:r>
            <a:r>
              <a:rPr lang="en-US" dirty="0"/>
              <a:t>5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202</a:t>
            </a:r>
            <a:r>
              <a:rPr lang="en-US" dirty="0"/>
              <a:t>4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20</a:t>
            </a:r>
            <a:r>
              <a:rPr lang="sr-Latn-RS" dirty="0" smtClean="0"/>
              <a:t>2</a:t>
            </a:r>
            <a:r>
              <a:rPr lang="en-US" dirty="0"/>
              <a:t>5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202</a:t>
            </a:r>
            <a:r>
              <a:rPr lang="en-US" dirty="0"/>
              <a:t>4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пројекти</a:t>
            </a:r>
            <a:r>
              <a:rPr lang="sr-Latn-RS" dirty="0"/>
              <a:t> </a:t>
            </a:r>
            <a:r>
              <a:rPr lang="sr-Cyrl-RS" dirty="0"/>
              <a:t>од интереса за локалну заједницу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2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97498" y="2708920"/>
            <a:ext cx="859498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1400" b="1" dirty="0">
                <a:solidFill>
                  <a:prstClr val="black"/>
                </a:solidFill>
              </a:rPr>
              <a:t>Драги суграђани и суграђанке,</a:t>
            </a:r>
          </a:p>
          <a:p>
            <a:pPr lvl="0"/>
            <a:endParaRPr lang="en-US" sz="1400" dirty="0">
              <a:solidFill>
                <a:prstClr val="black"/>
              </a:solidFill>
            </a:endParaRPr>
          </a:p>
          <a:p>
            <a:pPr lvl="0" algn="just"/>
            <a:r>
              <a:rPr lang="sr-Cyrl-RS" sz="1400" dirty="0">
                <a:solidFill>
                  <a:prstClr val="black"/>
                </a:solidFill>
              </a:rPr>
              <a:t>Основна сврха документа који је пред вама јесте да на што једноставнији и разумљивији начин 	објасни у које сврхе се користе јавни ресурси да би се задовољиле потребе грађана.</a:t>
            </a:r>
          </a:p>
          <a:p>
            <a:pPr lvl="0" algn="just"/>
            <a:r>
              <a:rPr lang="sr-Cyrl-RS" sz="1400" dirty="0">
                <a:solidFill>
                  <a:prstClr val="black"/>
                </a:solidFill>
              </a:rPr>
              <a:t>Грађански буџет представља сажет и јасан приказ Одлуке о буџету општине</a:t>
            </a:r>
            <a:r>
              <a:rPr lang="sr-Latn-RS" sz="1400" dirty="0">
                <a:solidFill>
                  <a:srgbClr val="FF0000"/>
                </a:solidFill>
              </a:rPr>
              <a:t> </a:t>
            </a:r>
            <a:r>
              <a:rPr lang="sr-Cyrl-RS" sz="1400" dirty="0">
                <a:solidFill>
                  <a:prstClr val="black"/>
                </a:solidFill>
              </a:rPr>
              <a:t>Ариље</a:t>
            </a:r>
            <a:r>
              <a:rPr lang="sr-Cyrl-RS" sz="1400" dirty="0">
                <a:solidFill>
                  <a:srgbClr val="FF0000"/>
                </a:solidFill>
              </a:rPr>
              <a:t> </a:t>
            </a:r>
            <a:r>
              <a:rPr lang="sr-Cyrl-RS" sz="1400" dirty="0">
                <a:solidFill>
                  <a:prstClr val="black"/>
                </a:solidFill>
              </a:rPr>
              <a:t>за </a:t>
            </a:r>
            <a:r>
              <a:rPr lang="en-US" sz="1400" dirty="0" smtClean="0">
                <a:solidFill>
                  <a:prstClr val="black"/>
                </a:solidFill>
              </a:rPr>
              <a:t>202</a:t>
            </a:r>
            <a:r>
              <a:rPr lang="en-US" sz="1400" dirty="0">
                <a:solidFill>
                  <a:prstClr val="black"/>
                </a:solidFill>
              </a:rPr>
              <a:t>5</a:t>
            </a:r>
            <a:r>
              <a:rPr lang="sr-Cyrl-RS" sz="1400" dirty="0" smtClean="0">
                <a:solidFill>
                  <a:prstClr val="black"/>
                </a:solidFill>
              </a:rPr>
              <a:t>. </a:t>
            </a:r>
            <a:r>
              <a:rPr lang="sr-Cyrl-RS" sz="1400" dirty="0">
                <a:solidFill>
                  <a:prstClr val="black"/>
                </a:solidFill>
              </a:rPr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pPr lvl="0" algn="just"/>
            <a:r>
              <a:rPr lang="sr-Cyrl-RS" sz="1400" dirty="0">
                <a:solidFill>
                  <a:prstClr val="black"/>
                </a:solidFill>
              </a:rPr>
              <a:t>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	</a:t>
            </a:r>
            <a:r>
              <a:rPr lang="sr-Cyrl-RS" sz="1400" dirty="0" smtClean="0">
                <a:solidFill>
                  <a:prstClr val="black"/>
                </a:solidFill>
              </a:rPr>
              <a:t>остваривања прихода </a:t>
            </a:r>
            <a:r>
              <a:rPr lang="sr-Cyrl-RS" sz="1400" dirty="0">
                <a:solidFill>
                  <a:prstClr val="black"/>
                </a:solidFill>
              </a:rPr>
              <a:t>и примања буџета општине, као и о начину планирања, расподеле и </a:t>
            </a:r>
            <a:r>
              <a:rPr lang="sr-Cyrl-RS" sz="1400" dirty="0" smtClean="0">
                <a:solidFill>
                  <a:prstClr val="black"/>
                </a:solidFill>
              </a:rPr>
              <a:t>трошења </a:t>
            </a:r>
            <a:r>
              <a:rPr lang="sr-Cyrl-RS" sz="1400" dirty="0">
                <a:solidFill>
                  <a:prstClr val="black"/>
                </a:solidFill>
              </a:rPr>
              <a:t>буџетских средстава.</a:t>
            </a:r>
          </a:p>
          <a:p>
            <a:pPr lvl="0" algn="just"/>
            <a:r>
              <a:rPr lang="ru-RU" sz="1400" dirty="0">
                <a:solidFill>
                  <a:prstClr val="black"/>
                </a:solidFill>
              </a:rPr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општине Ариље  у заједничком постављању циљева, дефинисању приоритета и планирању развоја наше </a:t>
            </a:r>
            <a:r>
              <a:rPr lang="ru-RU" sz="1400" dirty="0" smtClean="0">
                <a:solidFill>
                  <a:prstClr val="black"/>
                </a:solidFill>
              </a:rPr>
              <a:t>општине.</a:t>
            </a:r>
            <a:endParaRPr lang="sr-Cyrl-RS" sz="1400" dirty="0">
              <a:solidFill>
                <a:prstClr val="black"/>
              </a:solidFill>
            </a:endParaRPr>
          </a:p>
          <a:p>
            <a:pPr lvl="0" algn="just"/>
            <a:endParaRPr lang="sr-Cyrl-RS" sz="1400" dirty="0">
              <a:solidFill>
                <a:prstClr val="black"/>
              </a:solidFill>
            </a:endParaRPr>
          </a:p>
          <a:p>
            <a:pPr lvl="0" algn="just"/>
            <a:r>
              <a:rPr lang="sr-Cyrl-RS" sz="1400" dirty="0">
                <a:solidFill>
                  <a:prstClr val="black"/>
                </a:solidFill>
              </a:rPr>
              <a:t>	</a:t>
            </a:r>
            <a:r>
              <a:rPr lang="sr-Cyrl-RS" sz="1400" dirty="0" smtClean="0">
                <a:solidFill>
                  <a:prstClr val="black"/>
                </a:solidFill>
              </a:rPr>
              <a:t>						Предраг Маслар</a:t>
            </a:r>
            <a:r>
              <a:rPr lang="sr-Cyrl-RS" sz="1400" dirty="0">
                <a:solidFill>
                  <a:prstClr val="black"/>
                </a:solidFill>
              </a:rPr>
              <a:t>	</a:t>
            </a:r>
            <a:r>
              <a:rPr lang="sr-Cyrl-RS" sz="1400" dirty="0" smtClean="0">
                <a:solidFill>
                  <a:prstClr val="black"/>
                </a:solidFill>
              </a:rPr>
              <a:t>							Председник </a:t>
            </a:r>
            <a:r>
              <a:rPr lang="sr-Cyrl-RS" sz="1400" dirty="0">
                <a:solidFill>
                  <a:prstClr val="black"/>
                </a:solidFill>
              </a:rPr>
              <a:t>општине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65335"/>
            <a:ext cx="3384376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 smtClean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715070"/>
            <a:ext cx="849268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 smtClean="0"/>
              <a:t>општине </a:t>
            </a:r>
            <a:r>
              <a:rPr lang="sr-Cyrl-RS" sz="1700" dirty="0"/>
              <a:t>је правни документ који утврђује план прихода и примања и расхода и издатака града 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Председник општине и локална управа </a:t>
            </a:r>
            <a:r>
              <a:rPr lang="sr-Cyrl-RS" sz="1700" dirty="0" smtClean="0"/>
              <a:t>спроводе општинску </a:t>
            </a:r>
            <a:r>
              <a:rPr lang="sr-Cyrl-RS" sz="1700" dirty="0"/>
              <a:t>политику, а главна полуга те политике и развоја је управо буџет </a:t>
            </a:r>
            <a:r>
              <a:rPr lang="sr-Cyrl-RS" sz="1700" dirty="0" smtClean="0"/>
              <a:t>општине.</a:t>
            </a:r>
            <a:endParaRPr lang="sr-Cyrl-RS" sz="1700" dirty="0"/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општину Ариље</a:t>
            </a:r>
            <a:r>
              <a:rPr lang="sr-Latn-RS" sz="1700" dirty="0"/>
              <a:t> </a:t>
            </a:r>
            <a:r>
              <a:rPr lang="sr-Cyrl-RS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038600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правобранилаштво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6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 - Предшколска установа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Библиотека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- 22 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solidFill>
                  <a:srgbClr val="FF0000"/>
                </a:solidFill>
                <a:cs typeface="Calibri" panose="020F0502020204030204" pitchFamily="34" charset="0"/>
              </a:rPr>
              <a:t>	</a:t>
            </a:r>
            <a:r>
              <a:rPr lang="en-US" altLang="en-US" sz="1600" dirty="0" smtClean="0">
                <a:cs typeface="Calibri" panose="020F0502020204030204" pitchFamily="34" charset="0"/>
              </a:rPr>
              <a:t>-</a:t>
            </a:r>
            <a:r>
              <a:rPr lang="sr-Cyrl-RS" altLang="en-US" sz="1600" dirty="0" smtClean="0">
                <a:cs typeface="Calibri" panose="020F0502020204030204" pitchFamily="34" charset="0"/>
              </a:rPr>
              <a:t>Спортско-туристичка установа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3933057"/>
            <a:ext cx="4038600" cy="2423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sr-Cyrl-RS" altLang="en-US" sz="1600" dirty="0" smtClean="0">
                <a:cs typeface="Calibri" panose="020F0502020204030204" pitchFamily="34" charset="0"/>
              </a:rPr>
              <a:t>Црвени крст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Социјалне институције (Центар за социјални рад</a:t>
            </a:r>
            <a:r>
              <a:rPr lang="ru-RU" altLang="en-US" sz="1600" dirty="0" smtClean="0">
                <a:cs typeface="Calibri" panose="020F0502020204030204" pitchFamily="34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</a:t>
            </a:r>
            <a:r>
              <a:rPr lang="ru-RU" altLang="en-US" sz="1600" dirty="0" smtClean="0">
                <a:cs typeface="Calibri" panose="020F0502020204030204" pitchFamily="34" charset="0"/>
              </a:rPr>
              <a:t>- Спортске организације и удружења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99182590"/>
              </p:ext>
            </p:extLst>
          </p:nvPr>
        </p:nvGraphicFramePr>
        <p:xfrm>
          <a:off x="1524000" y="1397000"/>
          <a:ext cx="6504384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087882" y="3717032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364088" y="4941168"/>
            <a:ext cx="1440160" cy="127906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>
                <a:solidFill>
                  <a:srgbClr val="FF0000"/>
                </a:solidFill>
              </a:rPr>
              <a:t>Јавна предузећа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02067281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градска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/>
              <a:t>Укупни </a:t>
            </a:r>
            <a:r>
              <a:rPr lang="sr-Cyrl-RS" sz="1600" b="1" dirty="0"/>
              <a:t>јавни приходи и примања </a:t>
            </a:r>
            <a:r>
              <a:rPr lang="sr-Cyrl-RS" sz="1600" dirty="0"/>
              <a:t>општине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Ариље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за </a:t>
            </a:r>
            <a:r>
              <a:rPr lang="sr-Cyrl-RS" sz="1600" dirty="0" smtClean="0"/>
              <a:t>202</a:t>
            </a:r>
            <a:r>
              <a:rPr lang="en-US" sz="1600" dirty="0"/>
              <a:t>5</a:t>
            </a:r>
            <a:r>
              <a:rPr lang="sr-Cyrl-RS" sz="1600" dirty="0" smtClean="0"/>
              <a:t>. </a:t>
            </a:r>
            <a:r>
              <a:rPr lang="sr-Cyrl-RS" sz="16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marL="343080" lvl="0" indent="-343080" algn="just"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lang="x-none" sz="1600" kern="0" spc="-1">
                <a:solidFill>
                  <a:srgbClr val="000000"/>
                </a:solidFill>
              </a:rPr>
              <a:t>Одлуком о буџету општине Ариље за 202</a:t>
            </a:r>
            <a:r>
              <a:rPr lang="sr-Latn-RS" sz="1600" kern="0" spc="-1" dirty="0">
                <a:solidFill>
                  <a:srgbClr val="000000"/>
                </a:solidFill>
              </a:rPr>
              <a:t>5</a:t>
            </a:r>
            <a:r>
              <a:rPr lang="x-none" sz="1600" kern="0" spc="-1">
                <a:solidFill>
                  <a:srgbClr val="000000"/>
                </a:solidFill>
              </a:rPr>
              <a:t>. годину планирана су средства из буџета општине у износу од</a:t>
            </a:r>
            <a:r>
              <a:rPr lang="en-GB" sz="1600" kern="0" spc="-1" dirty="0">
                <a:solidFill>
                  <a:srgbClr val="FF0000"/>
                </a:solidFill>
              </a:rPr>
              <a:t> 799.369.865</a:t>
            </a:r>
            <a:r>
              <a:rPr lang="x-none" sz="1600" kern="0" spc="-1">
                <a:solidFill>
                  <a:srgbClr val="FF0000"/>
                </a:solidFill>
              </a:rPr>
              <a:t> </a:t>
            </a:r>
            <a:r>
              <a:rPr lang="x-none" sz="1600" kern="0" spc="-1">
                <a:solidFill>
                  <a:srgbClr val="000000"/>
                </a:solidFill>
              </a:rPr>
              <a:t>динара</a:t>
            </a:r>
            <a:r>
              <a:rPr lang="sr-Latn-RS" sz="1600" kern="0" spc="-1" dirty="0">
                <a:solidFill>
                  <a:srgbClr val="000000"/>
                </a:solidFill>
              </a:rPr>
              <a:t>, </a:t>
            </a:r>
            <a:r>
              <a:rPr lang="x-none" sz="1600" kern="0" spc="-1">
                <a:solidFill>
                  <a:srgbClr val="000000"/>
                </a:solidFill>
              </a:rPr>
              <a:t>пренета средства из ранијих година у износу од </a:t>
            </a:r>
            <a:r>
              <a:rPr lang="sr-Latn-RS" sz="1600" kern="0" spc="-1" dirty="0">
                <a:solidFill>
                  <a:srgbClr val="FF0000"/>
                </a:solidFill>
              </a:rPr>
              <a:t>37.896.200</a:t>
            </a:r>
            <a:r>
              <a:rPr lang="x-none" sz="1600" kern="0" spc="-1">
                <a:solidFill>
                  <a:srgbClr val="000000"/>
                </a:solidFill>
              </a:rPr>
              <a:t> динара и</a:t>
            </a:r>
            <a:r>
              <a:rPr lang="x-none" sz="1600" kern="0" spc="-1">
                <a:solidFill>
                  <a:srgbClr val="FF0000"/>
                </a:solidFill>
              </a:rPr>
              <a:t> </a:t>
            </a:r>
            <a:r>
              <a:rPr lang="x-none" sz="1600" kern="0" spc="-1">
                <a:solidFill>
                  <a:srgbClr val="000000"/>
                </a:solidFill>
              </a:rPr>
              <a:t>средства из осталих извора </a:t>
            </a:r>
            <a:r>
              <a:rPr lang="x-none" sz="1600" kern="0" spc="-1">
                <a:solidFill>
                  <a:srgbClr val="FF0000"/>
                </a:solidFill>
              </a:rPr>
              <a:t>28.980.319</a:t>
            </a:r>
            <a:r>
              <a:rPr lang="en-US" sz="1600" kern="0" spc="-1" dirty="0">
                <a:solidFill>
                  <a:srgbClr val="002060"/>
                </a:solidFill>
              </a:rPr>
              <a:t> </a:t>
            </a:r>
            <a:r>
              <a:rPr lang="x-none" sz="1600" kern="0" spc="-1">
                <a:solidFill>
                  <a:srgbClr val="000000"/>
                </a:solidFill>
              </a:rPr>
              <a:t>динара. </a:t>
            </a:r>
            <a:endParaRPr lang="en-US" sz="1600" kern="0" spc="-1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14005087"/>
              </p:ext>
            </p:extLst>
          </p:nvPr>
        </p:nvGraphicFramePr>
        <p:xfrm>
          <a:off x="571472" y="4365104"/>
          <a:ext cx="8032976" cy="1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 sz="4400" b="1" spc="-1" dirty="0">
                <a:solidFill>
                  <a:srgbClr val="FF0000"/>
                </a:solidFill>
                <a:ea typeface="DejaVu Sans"/>
                <a:cs typeface="DejaVu Sans"/>
              </a:rPr>
              <a:t>799.369.865</a:t>
            </a:r>
            <a:r>
              <a:rPr lang="en-GB" sz="4400" b="1" spc="-1" dirty="0">
                <a:solidFill>
                  <a:srgbClr val="FF0000"/>
                </a:solidFill>
                <a:ea typeface="DejaVu Sans"/>
                <a:cs typeface="DejaVu Sans"/>
              </a:rPr>
              <a:t> </a:t>
            </a:r>
            <a:r>
              <a:rPr lang="x-none" sz="3600" b="1" spc="-1">
                <a:solidFill>
                  <a:srgbClr val="000000"/>
                </a:solidFill>
                <a:ea typeface="DejaVu Sans"/>
                <a:cs typeface="DejaVu Sans"/>
              </a:rPr>
              <a:t>динара</a:t>
            </a:r>
            <a:endParaRPr lang="en-US" sz="360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9734</TotalTime>
  <Words>1879</Words>
  <Application>Microsoft Office PowerPoint</Application>
  <PresentationFormat>On-screen Show (4:3)</PresentationFormat>
  <Paragraphs>443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Custom Design</vt:lpstr>
      <vt:lpstr>ОПШТИНА АРИЉЕ</vt:lpstr>
      <vt:lpstr>PowerPoint Presentation</vt:lpstr>
      <vt:lpstr>PowerPoint Presentation</vt:lpstr>
      <vt:lpstr>PowerPoint Presentation</vt:lpstr>
      <vt:lpstr>Како настаје буџет општине?</vt:lpstr>
      <vt:lpstr>Ко се финансира из буџета?</vt:lpstr>
      <vt:lpstr>Ко учествује у буџетском процесу?</vt:lpstr>
      <vt:lpstr>На основу чега се доноси буџет?</vt:lpstr>
      <vt:lpstr>Како се пуни градска каса?</vt:lpstr>
      <vt:lpstr>Шта су приходи и примања буџета?</vt:lpstr>
      <vt:lpstr>Структура планираних прихода и примања за 2025. годину</vt:lpstr>
      <vt:lpstr>Структура планираних прихода за 2025</vt:lpstr>
      <vt:lpstr>Шта се променило у односу на 2024. годину?</vt:lpstr>
      <vt:lpstr>На шта се троше јавна средства?</vt:lpstr>
      <vt:lpstr>PowerPoint Presentation</vt:lpstr>
      <vt:lpstr>Структура планираних расхода и издатака буџета за 2025. годину</vt:lpstr>
      <vt:lpstr>Структура планираних расхода и издатака буџета за 2025. годину</vt:lpstr>
      <vt:lpstr>Шта се променило у односу на 2024.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Најважнији пројекти од интереса за локалну заједницу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Marko Ostojić</cp:lastModifiedBy>
  <cp:revision>620</cp:revision>
  <cp:lastPrinted>2021-12-03T11:23:30Z</cp:lastPrinted>
  <dcterms:created xsi:type="dcterms:W3CDTF">2006-08-16T00:00:00Z</dcterms:created>
  <dcterms:modified xsi:type="dcterms:W3CDTF">2024-12-04T08:41:47Z</dcterms:modified>
</cp:coreProperties>
</file>