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slideMaster6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_rels/notesSlide4.xml.rels" ContentType="application/vnd.openxmlformats-package.relationships+xml"/>
  <Override PartName="/ppt/notesSlides/_rels/notesSlide18.xml.rels" ContentType="application/vnd.openxmlformats-package.relationships+xml"/>
  <Override PartName="/ppt/notesSlides/notesSlide18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72.xml.rels" ContentType="application/vnd.openxmlformats-package.relationships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s/slide26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7.xml" ContentType="application/vnd.openxmlformats-officedocument.presentationml.slide+xml"/>
  <Override PartName="/ppt/slides/slide25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25.xml.rels" ContentType="application/vnd.openxmlformats-package.relationships+xml"/>
  <Override PartName="/ppt/slides/_rels/slide26.xml.rels" ContentType="application/vnd.openxmlformats-package.relationships+xml"/>
  <Override PartName="/ppt/media/image1.png" ContentType="image/png"/>
  <Override PartName="/ppt/media/image2.png" ContentType="image/png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</p:sldIdLst>
  <p:sldSz cx="9144000" cy="6858000"/>
  <p:notesSz cx="6888162" cy="100187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
</Relationships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1" sz="1400" spc="-1" strike="noStrike">
                <a:solidFill>
                  <a:srgbClr val="595959"/>
                </a:solidFill>
                <a:latin typeface="Calibri"/>
                <a:ea typeface="DejaVu Sans"/>
              </a:defRPr>
            </a:pPr>
            <a:r>
              <a:rPr b="1" sz="1400" spc="-1" strike="noStrike">
                <a:solidFill>
                  <a:srgbClr val="595959"/>
                </a:solidFill>
                <a:latin typeface="Calibri"/>
                <a:ea typeface="DejaVu Sans"/>
              </a:rPr>
              <a:t>Структура прихода и примања</a:t>
            </a:r>
          </a:p>
        </c:rich>
      </c:tx>
      <c:overlay val="0"/>
      <c:spPr>
        <a:noFill/>
        <a:ln>
          <a:noFill/>
        </a:ln>
      </c:spPr>
    </c:title>
    <c:autoTitleDeleted val="0"/>
    <c:view3D>
      <c:rotX val="30"/>
      <c:rotY val="0"/>
      <c:rAngAx val="0"/>
      <c:perspective val="30"/>
    </c:view3D>
    <c:floor>
      <c:spPr>
        <a:solidFill>
          <a:srgbClr val="d9d9d9"/>
        </a:solidFill>
        <a:ln>
          <a:noFill/>
        </a:ln>
      </c:spPr>
    </c:floor>
    <c:sideWall>
      <c:spPr>
        <a:solidFill>
          <a:srgbClr val="d9d9d9"/>
        </a:solidFill>
        <a:ln>
          <a:noFill/>
        </a:ln>
      </c:spPr>
    </c:sideWall>
    <c:backWall>
      <c:spPr>
        <a:solidFill>
          <a:srgbClr val="d9d9d9"/>
        </a:solidFill>
        <a:ln>
          <a:noFill/>
        </a:ln>
      </c:spPr>
    </c:backWall>
    <c:plotArea>
      <c:layout>
        <c:manualLayout>
          <c:layoutTarget val="inner"/>
          <c:xMode val="edge"/>
          <c:yMode val="edge"/>
          <c:x val="0.214542424084588"/>
          <c:y val="0.333522589017763"/>
          <c:w val="0.62836606073233"/>
          <c:h val="0.555357287695677"/>
        </c:manualLayout>
      </c:layout>
      <c:pie3DChart>
        <c:varyColors val="1"/>
        <c:ser>
          <c:idx val="0"/>
          <c:order val="0"/>
          <c:spPr>
            <a:solidFill>
              <a:srgbClr val="4f81bd"/>
            </a:solidFill>
            <a:ln>
              <a:noFill/>
            </a:ln>
          </c:spPr>
          <c:explosion val="13"/>
          <c:dPt>
            <c:idx val="0"/>
            <c:explosion val="13"/>
            <c:spPr>
              <a:solidFill>
                <a:srgbClr val="4f81bd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1"/>
            <c:explosion val="13"/>
            <c:spPr>
              <a:solidFill>
                <a:srgbClr val="c0504d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2"/>
            <c:explosion val="13"/>
            <c:spPr>
              <a:solidFill>
                <a:srgbClr val="9bbb59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3"/>
            <c:explosion val="13"/>
            <c:spPr>
              <a:solidFill>
                <a:srgbClr val="8064a2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4"/>
            <c:explosion val="13"/>
            <c:spPr>
              <a:solidFill>
                <a:srgbClr val="4bacc6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5"/>
            <c:explosion val="13"/>
            <c:spPr>
              <a:solidFill>
                <a:srgbClr val="f79646"/>
              </a:solidFill>
              <a:ln w="25560">
                <a:solidFill>
                  <a:srgbClr val="ffffff"/>
                </a:solidFill>
                <a:round/>
              </a:ln>
            </c:spPr>
          </c:dPt>
          <c:dLbls>
            <c:numFmt formatCode="General" sourceLinked="1"/>
            <c:dLbl>
              <c:idx val="0"/>
              <c:txPr>
                <a:bodyPr/>
                <a:lstStyle/>
                <a:p>
                  <a:pPr>
                    <a:defRPr b="1" sz="12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808080"/>
                  </a:solidFill>
                </a:ln>
              </c:spPr>
              <c:tx>
                <c:rich>
                  <a:bodyPr/>
                  <a:p>
                    <a:r>
                      <a:rPr b="0" lang="sr-RS" sz="1300" spc="-1" strike="noStrike">
                        <a:latin typeface="Arial"/>
                      </a:rPr>
                      <a:t>Други </a:t>
                    </a:r>
                    <a:r>
                      <a:rPr b="0" lang="sr-RS" sz="1300" spc="-1" strike="noStrike">
                        <a:latin typeface="Arial"/>
                      </a:rPr>
                      <a:t>приходи
</a:t>
                    </a:r>
                    <a:r>
                      <a:rPr b="0" lang="sr-RS" sz="1300" spc="-1" strike="noStrike">
                        <a:latin typeface="Arial"/>
                      </a:rPr>
                      <a:t>7,21%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1"/>
              <c:txPr>
                <a:bodyPr/>
                <a:lstStyle/>
                <a:p>
                  <a:pPr>
                    <a:defRPr b="1" sz="12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808080"/>
                  </a:solidFill>
                </a:ln>
              </c:spPr>
              <c:tx>
                <c:rich>
                  <a:bodyPr/>
                  <a:p>
                    <a:r>
                      <a:rPr b="0" lang="ru-RU" sz="1300" spc="-1" strike="noStrike">
                        <a:latin typeface="Arial"/>
                      </a:rPr>
                      <a:t>Пренета</a:t>
                    </a:r>
                    <a:r>
                      <a:rPr b="0" lang="ru-RU" sz="1300" spc="-1" strike="noStrike">
                        <a:latin typeface="Arial"/>
                      </a:rPr>
                      <a:t> средства из претходне године</a:t>
                    </a:r>
                    <a:r>
                      <a:rPr b="0" lang="ru-RU" sz="1300" spc="-1" strike="noStrike">
                        <a:latin typeface="Arial"/>
                      </a:rPr>
                      <a:t>
</a:t>
                    </a:r>
                    <a:r>
                      <a:rPr b="0" lang="ru-RU" sz="1300" spc="-1" strike="noStrike">
                        <a:latin typeface="Arial"/>
                      </a:rPr>
                      <a:t>9%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2"/>
              <c:txPr>
                <a:bodyPr/>
                <a:lstStyle/>
                <a:p>
                  <a:pPr>
                    <a:defRPr b="1" sz="12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808080"/>
                  </a:solidFill>
                </a:ln>
              </c:spPr>
              <c:tx>
                <c:rich>
                  <a:bodyPr/>
                  <a:p>
                    <a:r>
                      <a:rPr b="0" lang="sr-RS" sz="1300" spc="-1" strike="noStrike">
                        <a:latin typeface="Arial"/>
                      </a:rPr>
                      <a:t>Трансфери</a:t>
                    </a:r>
                    <a:r>
                      <a:rPr b="0" lang="sr-RS" sz="1300" spc="-1" strike="noStrike">
                        <a:latin typeface="Arial"/>
                      </a:rPr>
                      <a:t>
</a:t>
                    </a:r>
                    <a:r>
                      <a:rPr b="0" lang="sr-RS" sz="1300" spc="-1" strike="noStrike">
                        <a:latin typeface="Arial"/>
                      </a:rPr>
                      <a:t>9,86%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3"/>
              <c:txPr>
                <a:bodyPr/>
                <a:lstStyle/>
                <a:p>
                  <a:pPr>
                    <a:defRPr b="1" sz="12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808080"/>
                  </a:solidFill>
                </a:ln>
              </c:spPr>
              <c:tx>
                <c:rich>
                  <a:bodyPr/>
                  <a:p>
                    <a:r>
                      <a:rPr b="0" lang="sr-RS" sz="1300" spc="-1" strike="noStrike">
                        <a:latin typeface="Arial"/>
                      </a:rPr>
                      <a:t>Приходи од пореза</a:t>
                    </a:r>
                    <a:r>
                      <a:rPr b="0" lang="sr-RS" sz="1300" spc="-1" strike="noStrike">
                        <a:latin typeface="Arial"/>
                      </a:rPr>
                      <a:t>
</a:t>
                    </a:r>
                    <a:r>
                      <a:rPr b="0" lang="sr-RS" sz="1300" spc="-1" strike="noStrike">
                        <a:latin typeface="Arial"/>
                      </a:rPr>
                      <a:t>73,83%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4"/>
              <c:txPr>
                <a:bodyPr/>
                <a:lstStyle/>
                <a:p>
                  <a:pPr>
                    <a:defRPr b="1" sz="12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808080"/>
                  </a:solidFill>
                </a:ln>
              </c:spPr>
              <c:tx>
                <c:rich>
                  <a:bodyPr/>
                  <a:p>
                    <a:r>
                      <a:rPr b="0" lang="ru-RU" sz="1300" spc="-1" strike="noStrike">
                        <a:latin typeface="Arial"/>
                      </a:rPr>
                      <a:t>примања од продаје финансијске имовине
0,00%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5"/>
              <c:txPr>
                <a:bodyPr/>
                <a:lstStyle/>
                <a:p>
                  <a:pPr>
                    <a:defRPr b="1" sz="12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808080"/>
                  </a:solidFill>
                </a:ln>
              </c:spPr>
              <c:tx>
                <c:rich>
                  <a:bodyPr/>
                  <a:p>
                    <a:r>
                      <a:rPr b="0" lang="ru-RU" sz="1300" spc="-1" strike="noStrike">
                        <a:latin typeface="Arial"/>
                      </a:rPr>
                      <a:t>Примања од продаје нефинанскијске имовине</a:t>
                    </a:r>
                    <a:r>
                      <a:rPr b="0" lang="ru-RU" sz="1300" spc="-1" strike="noStrike">
                        <a:latin typeface="Arial"/>
                      </a:rPr>
                      <a:t>
</a:t>
                    </a:r>
                    <a:r>
                      <a:rPr b="0" lang="ru-RU" sz="1300" spc="-1" strike="noStrike">
                        <a:latin typeface="Arial"/>
                      </a:rPr>
                      <a:t>0,1%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eparator>; </c:separator>
            </c:dLbl>
            <c:txPr>
              <a:bodyPr/>
              <a:lstStyle/>
              <a:p>
                <a:pPr>
                  <a:defRPr b="1" sz="1200" spc="-1" strike="noStrike">
                    <a:solidFill>
                      <a:srgbClr val="595959"/>
                    </a:solidFill>
                    <a:latin typeface="Calibri"/>
                    <a:ea typeface="DejaVu Sans"/>
                  </a:defRPr>
                </a:pPr>
              </a:p>
            </c:txPr>
            <c:spPr>
              <a:ln w="12600">
                <a:solidFill>
                  <a:srgbClr val="808080"/>
                </a:solidFill>
              </a:ln>
            </c:spPr>
            <c:dLblPos val="bestFit"/>
            <c:showLegendKey val="0"/>
            <c:showVal val="0"/>
            <c:showCatName val="1"/>
            <c:showSerName val="0"/>
            <c:showPercent val="1"/>
            <c:separator>; </c:separator>
            <c:showLeaderLines val="0"/>
          </c:dLbls>
          <c:cat>
            <c:strRef>
              <c:f>categories</c:f>
              <c:strCache>
                <c:ptCount val="6"/>
                <c:pt idx="0">
                  <c:v>Порески приходи</c:v>
                </c:pt>
                <c:pt idx="1">
                  <c:v>трансфери</c:v>
                </c:pt>
                <c:pt idx="2">
                  <c:v>други приходи</c:v>
                </c:pt>
                <c:pt idx="3">
                  <c:v>примања од продаје нефинансијске имовине</c:v>
                </c:pt>
                <c:pt idx="4">
                  <c:v>примања од продаје финансијске имовине</c:v>
                </c:pt>
                <c:pt idx="5">
                  <c:v>пренета средства ихз претходне године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6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  <c:pt idx="3">
                  <c:v>400</c:v>
                </c:pt>
                <c:pt idx="4">
                  <c:v>50</c:v>
                </c:pt>
                <c:pt idx="5">
                  <c:v>60</c:v>
                </c:pt>
              </c:numCache>
            </c:numRef>
          </c:val>
        </c:ser>
      </c:pie3DChart>
    </c:plotArea>
    <c:plotVisOnly val="1"/>
    <c:dispBlanksAs val="gap"/>
  </c:chart>
  <c:spPr>
    <a:noFill/>
    <a:ln>
      <a:noFill/>
    </a:ln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1" sz="1400" spc="-1" strike="noStrike">
                <a:solidFill>
                  <a:srgbClr val="595959"/>
                </a:solidFill>
                <a:latin typeface="Calibri"/>
                <a:ea typeface="DejaVu Sans"/>
              </a:defRPr>
            </a:pPr>
            <a:r>
              <a:rPr b="1" sz="1400" spc="-1" strike="noStrike">
                <a:solidFill>
                  <a:srgbClr val="595959"/>
                </a:solidFill>
                <a:latin typeface="Calibri"/>
                <a:ea typeface="DejaVu Sans"/>
              </a:rPr>
              <a:t>Структура расхода и издатака</a:t>
            </a:r>
          </a:p>
        </c:rich>
      </c:tx>
      <c:overlay val="0"/>
      <c:spPr>
        <a:noFill/>
        <a:ln>
          <a:noFill/>
        </a:ln>
      </c:spPr>
    </c:title>
    <c:autoTitleDeleted val="0"/>
    <c:view3D>
      <c:rotX val="30"/>
      <c:rotY val="0"/>
      <c:rAngAx val="0"/>
      <c:perspective val="30"/>
    </c:view3D>
    <c:floor>
      <c:spPr>
        <a:solidFill>
          <a:srgbClr val="d9d9d9"/>
        </a:solidFill>
        <a:ln>
          <a:noFill/>
        </a:ln>
      </c:spPr>
    </c:floor>
    <c:sideWall>
      <c:spPr>
        <a:solidFill>
          <a:srgbClr val="d9d9d9"/>
        </a:solidFill>
        <a:ln>
          <a:noFill/>
        </a:ln>
      </c:spPr>
    </c:sideWall>
    <c:backWall>
      <c:spPr>
        <a:solidFill>
          <a:srgbClr val="d9d9d9"/>
        </a:solidFill>
        <a:ln>
          <a:noFill/>
        </a:ln>
      </c:spPr>
    </c:backWall>
    <c:plotArea>
      <c:layout>
        <c:manualLayout>
          <c:layoutTarget val="inner"/>
          <c:xMode val="edge"/>
          <c:yMode val="edge"/>
          <c:x val="0.237087369725908"/>
          <c:y val="0.31164359496873"/>
          <c:w val="0.535879895321611"/>
          <c:h val="0.473754479657087"/>
        </c:manualLayout>
      </c:layout>
      <c:pie3DChart>
        <c:varyColors val="1"/>
        <c:ser>
          <c:idx val="0"/>
          <c:order val="0"/>
          <c:spPr>
            <a:solidFill>
              <a:srgbClr val="4f81bd"/>
            </a:solidFill>
            <a:ln>
              <a:noFill/>
            </a:ln>
          </c:spPr>
          <c:explosion val="15"/>
          <c:dPt>
            <c:idx val="0"/>
            <c:explosion val="15"/>
            <c:spPr>
              <a:solidFill>
                <a:srgbClr val="4f81bd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1"/>
            <c:explosion val="15"/>
            <c:spPr>
              <a:solidFill>
                <a:srgbClr val="c0504d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2"/>
            <c:explosion val="30"/>
            <c:spPr>
              <a:solidFill>
                <a:srgbClr val="9bbb59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3"/>
            <c:explosion val="15"/>
            <c:spPr>
              <a:solidFill>
                <a:srgbClr val="8064a2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4"/>
            <c:explosion val="15"/>
            <c:spPr>
              <a:solidFill>
                <a:srgbClr val="4bacc6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5"/>
            <c:explosion val="15"/>
            <c:spPr>
              <a:solidFill>
                <a:srgbClr val="f79646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6"/>
            <c:explosion val="15"/>
            <c:spPr>
              <a:solidFill>
                <a:srgbClr val="2c4d75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7"/>
            <c:explosion val="15"/>
            <c:spPr>
              <a:solidFill>
                <a:srgbClr val="772c2a"/>
              </a:solidFill>
              <a:ln w="25560">
                <a:solidFill>
                  <a:srgbClr val="ffffff"/>
                </a:solidFill>
                <a:round/>
              </a:ln>
            </c:spPr>
          </c:dPt>
          <c:dLbls>
            <c:numFmt formatCode="General" sourceLinked="1"/>
            <c:dLbl>
              <c:idx val="0"/>
              <c:txPr>
                <a:bodyPr/>
                <a:lstStyle/>
                <a:p>
                  <a:pPr>
                    <a:defRPr b="1" sz="12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ru-RU" sz="1300" spc="-1" strike="noStrike">
                        <a:latin typeface="Arial"/>
                      </a:rPr>
                      <a:t>Коришћење роба и услуга</a:t>
                    </a:r>
                    <a:r>
                      <a:rPr b="0" lang="ru-RU" sz="1300" spc="-1" strike="noStrike">
                        <a:latin typeface="Arial"/>
                      </a:rPr>
                      <a:t>
</a:t>
                    </a:r>
                    <a:r>
                      <a:rPr b="0" lang="ru-RU" sz="1300" spc="-1" strike="noStrike">
                        <a:latin typeface="Arial"/>
                      </a:rPr>
                      <a:t>24,98%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1"/>
              <c:txPr>
                <a:bodyPr/>
                <a:lstStyle/>
                <a:p>
                  <a:pPr>
                    <a:defRPr b="1" sz="12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sr-RS" sz="1300" spc="-1" strike="noStrike">
                        <a:latin typeface="Arial"/>
                      </a:rPr>
                      <a:t>Дотације и трансфери</a:t>
                    </a:r>
                    <a:r>
                      <a:rPr b="0" lang="sr-RS" sz="1300" spc="-1" strike="noStrike">
                        <a:latin typeface="Arial"/>
                      </a:rPr>
                      <a:t>
</a:t>
                    </a:r>
                    <a:r>
                      <a:rPr b="0" lang="sr-RS" sz="1300" spc="-1" strike="noStrike">
                        <a:latin typeface="Arial"/>
                      </a:rPr>
                      <a:t>11,72%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2"/>
              <c:txPr>
                <a:bodyPr/>
                <a:lstStyle/>
                <a:p>
                  <a:pPr>
                    <a:defRPr b="1" sz="12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sr-RS" sz="1300" spc="-1" strike="noStrike">
                        <a:latin typeface="Arial"/>
                      </a:rPr>
                      <a:t>Расходи за</a:t>
                    </a:r>
                    <a:r>
                      <a:rPr b="0" lang="sr-RS" sz="1300" spc="-1" strike="noStrike">
                        <a:latin typeface="Arial"/>
                      </a:rPr>
                      <a:t> запослене</a:t>
                    </a:r>
                    <a:r>
                      <a:rPr b="0" lang="sr-RS" sz="1300" spc="-1" strike="noStrike">
                        <a:latin typeface="Arial"/>
                      </a:rPr>
                      <a:t>
</a:t>
                    </a:r>
                    <a:r>
                      <a:rPr b="0" lang="sr-RS" sz="1300" spc="-1" strike="noStrike">
                        <a:latin typeface="Arial"/>
                      </a:rPr>
                      <a:t>28,50%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3"/>
              <c:txPr>
                <a:bodyPr/>
                <a:lstStyle/>
                <a:p>
                  <a:pPr>
                    <a:defRPr b="1" sz="12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sr-RS" sz="1300" spc="-1" strike="noStrike">
                        <a:latin typeface="Arial"/>
                      </a:rPr>
                      <a:t>Остали расхоси</a:t>
                    </a:r>
                    <a:r>
                      <a:rPr b="0" lang="sr-RS" sz="1300" spc="-1" strike="noStrike">
                        <a:latin typeface="Arial"/>
                      </a:rPr>
                      <a:t>
</a:t>
                    </a:r>
                    <a:r>
                      <a:rPr b="0" lang="sr-RS" sz="1300" spc="-1" strike="noStrike">
                        <a:latin typeface="Arial"/>
                      </a:rPr>
                      <a:t>6,64%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4"/>
              <c:txPr>
                <a:bodyPr/>
                <a:lstStyle/>
                <a:p>
                  <a:pPr>
                    <a:defRPr b="1" sz="12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sr-RS" sz="1300" spc="-1" strike="noStrike">
                        <a:latin typeface="Arial"/>
                      </a:rPr>
                      <a:t>социјална помоћ
</a:t>
                    </a:r>
                    <a:r>
                      <a:rPr b="0" lang="sr-RS" sz="1300" spc="-1" strike="noStrike">
                        <a:latin typeface="Arial"/>
                      </a:rPr>
                      <a:t>5,56%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5"/>
              <c:txPr>
                <a:bodyPr/>
                <a:lstStyle/>
                <a:p>
                  <a:pPr>
                    <a:defRPr b="1" sz="12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sr-RS" sz="1300" spc="-1" strike="noStrike">
                        <a:latin typeface="Arial"/>
                      </a:rPr>
                      <a:t>субвенције</a:t>
                    </a:r>
                    <a:r>
                      <a:rPr b="0" lang="sr-RS" sz="1300" spc="-1" strike="noStrike">
                        <a:latin typeface="Arial"/>
                      </a:rPr>
                      <a:t>
</a:t>
                    </a:r>
                    <a:r>
                      <a:rPr b="0" lang="sr-RS" sz="1300" spc="-1" strike="noStrike">
                        <a:latin typeface="Arial"/>
                      </a:rPr>
                      <a:t>2,23%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6"/>
              <c:txPr>
                <a:bodyPr/>
                <a:lstStyle/>
                <a:p>
                  <a:pPr>
                    <a:defRPr b="1" sz="12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sr-RS" sz="1300" spc="-1" strike="noStrike">
                        <a:latin typeface="Arial"/>
                      </a:rPr>
                      <a:t>капитални издаци
</a:t>
                    </a:r>
                    <a:r>
                      <a:rPr b="0" lang="sr-RS" sz="1300" spc="-1" strike="noStrike">
                        <a:latin typeface="Arial"/>
                      </a:rPr>
                      <a:t>19,24%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7"/>
              <c:txPr>
                <a:bodyPr/>
                <a:lstStyle/>
                <a:p>
                  <a:pPr>
                    <a:defRPr b="1" sz="12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sr-RS" sz="1300" spc="-1" strike="noStrike">
                        <a:latin typeface="Arial"/>
                      </a:rPr>
                      <a:t>средства резерве 
</a:t>
                    </a:r>
                    <a:r>
                      <a:rPr b="0" lang="sr-RS" sz="1300" spc="-1" strike="noStrike">
                        <a:latin typeface="Arial"/>
                      </a:rPr>
                      <a:t>1,04%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txPr>
              <a:bodyPr/>
              <a:lstStyle/>
              <a:p>
                <a:pPr>
                  <a:defRPr b="1" sz="1200" spc="-1" strike="noStrike">
                    <a:solidFill>
                      <a:srgbClr val="595959"/>
                    </a:solidFill>
                    <a:latin typeface="Calibri"/>
                    <a:ea typeface="DejaVu Sans"/>
                  </a:defRPr>
                </a:pPr>
              </a:p>
            </c:txPr>
            <c:spPr>
              <a:ln w="12600">
                <a:solidFill>
                  <a:srgbClr val="595959"/>
                </a:solidFill>
              </a:ln>
            </c:spPr>
            <c:dLblPos val="outEnd"/>
            <c:showLegendKey val="0"/>
            <c:showVal val="0"/>
            <c:showCatName val="1"/>
            <c:showSerName val="0"/>
            <c:showPercent val="1"/>
            <c:separator>; </c:separator>
            <c:showLeaderLines val="0"/>
          </c:dLbls>
          <c:cat>
            <c:strRef>
              <c:f>categories</c:f>
              <c:strCache>
                <c:ptCount val="8"/>
                <c:pt idx="0">
                  <c:v>расходи за запослене</c:v>
                </c:pt>
                <c:pt idx="1">
                  <c:v>коришћење услуга и роба</c:v>
                </c:pt>
                <c:pt idx="2">
                  <c:v>субвенције</c:v>
                </c:pt>
                <c:pt idx="3">
                  <c:v>дотације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капитални издаци</c:v>
                </c:pt>
                <c:pt idx="7">
                  <c:v>средства резерве 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8"/>
                <c:pt idx="0">
                  <c:v>2000</c:v>
                </c:pt>
                <c:pt idx="1">
                  <c:v>1000</c:v>
                </c:pt>
                <c:pt idx="2">
                  <c:v>3000</c:v>
                </c:pt>
                <c:pt idx="3">
                  <c:v>400</c:v>
                </c:pt>
                <c:pt idx="4">
                  <c:v>500</c:v>
                </c:pt>
                <c:pt idx="5">
                  <c:v>60</c:v>
                </c:pt>
                <c:pt idx="6">
                  <c:v>1500</c:v>
                </c:pt>
                <c:pt idx="7">
                  <c:v>200</c:v>
                </c:pt>
              </c:numCache>
            </c:numRef>
          </c:val>
        </c:ser>
      </c:pie3DChart>
    </c:plotArea>
    <c:plotVisOnly val="1"/>
    <c:dispBlanksAs val="gap"/>
  </c:chart>
  <c:spPr>
    <a:noFill/>
    <a:ln>
      <a:noFill/>
    </a:ln>
  </c:spPr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view3D>
      <c:rotX val="30"/>
      <c:rotY val="0"/>
      <c:rAngAx val="0"/>
      <c:perspective val="30"/>
    </c:view3D>
    <c:floor>
      <c:spPr>
        <a:solidFill>
          <a:srgbClr val="d9d9d9"/>
        </a:solidFill>
        <a:ln>
          <a:noFill/>
        </a:ln>
      </c:spPr>
    </c:floor>
    <c:sideWall>
      <c:spPr>
        <a:solidFill>
          <a:srgbClr val="d9d9d9"/>
        </a:solidFill>
        <a:ln>
          <a:noFill/>
        </a:ln>
      </c:spPr>
    </c:sideWall>
    <c:backWall>
      <c:spPr>
        <a:solidFill>
          <a:srgbClr val="d9d9d9"/>
        </a:solidFill>
        <a:ln>
          <a:noFill/>
        </a:ln>
      </c:spPr>
    </c:backWall>
    <c:plotArea>
      <c:layout>
        <c:manualLayout>
          <c:layoutTarget val="inner"/>
          <c:xMode val="edge"/>
          <c:yMode val="edge"/>
          <c:x val="0.315964722822174"/>
          <c:y val="0.37576720978496"/>
          <c:w val="0.402267818574514"/>
          <c:h val="0.364728220073299"/>
        </c:manualLayout>
      </c:layout>
      <c:pie3DChart>
        <c:varyColors val="1"/>
        <c:ser>
          <c:idx val="0"/>
          <c:order val="0"/>
          <c:spPr>
            <a:solidFill>
              <a:srgbClr val="4f81bd"/>
            </a:solidFill>
            <a:ln>
              <a:noFill/>
            </a:ln>
          </c:spPr>
          <c:explosion val="9"/>
          <c:dPt>
            <c:idx val="0"/>
            <c:explosion val="9"/>
            <c:spPr>
              <a:solidFill>
                <a:srgbClr val="4f81bd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1"/>
            <c:explosion val="9"/>
            <c:spPr>
              <a:solidFill>
                <a:srgbClr val="c0504d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2"/>
            <c:explosion val="9"/>
            <c:spPr>
              <a:solidFill>
                <a:srgbClr val="9bbb59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3"/>
            <c:explosion val="9"/>
            <c:spPr>
              <a:solidFill>
                <a:srgbClr val="8064a2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4"/>
            <c:explosion val="9"/>
            <c:spPr>
              <a:solidFill>
                <a:srgbClr val="4bacc6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5"/>
            <c:explosion val="9"/>
            <c:spPr>
              <a:solidFill>
                <a:srgbClr val="f79646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6"/>
            <c:explosion val="9"/>
            <c:spPr>
              <a:solidFill>
                <a:srgbClr val="2c4d75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7"/>
            <c:explosion val="9"/>
            <c:spPr>
              <a:solidFill>
                <a:srgbClr val="772c2a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8"/>
            <c:explosion val="9"/>
            <c:spPr>
              <a:solidFill>
                <a:srgbClr val="5f7530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9"/>
            <c:explosion val="9"/>
            <c:spPr>
              <a:solidFill>
                <a:srgbClr val="4d3b62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10"/>
            <c:explosion val="9"/>
            <c:spPr>
              <a:solidFill>
                <a:srgbClr val="276a7c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11"/>
            <c:explosion val="9"/>
            <c:spPr>
              <a:solidFill>
                <a:srgbClr val="b65708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12"/>
            <c:explosion val="9"/>
            <c:spPr>
              <a:solidFill>
                <a:srgbClr val="729aca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13"/>
            <c:explosion val="9"/>
            <c:spPr>
              <a:solidFill>
                <a:srgbClr val="cd7371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14"/>
            <c:explosion val="9"/>
            <c:spPr>
              <a:solidFill>
                <a:srgbClr val="afc97a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15"/>
            <c:explosion val="9"/>
            <c:spPr>
              <a:solidFill>
                <a:srgbClr val="9983b5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16"/>
            <c:explosion val="9"/>
            <c:spPr>
              <a:solidFill>
                <a:srgbClr val="6fbdd1"/>
              </a:solidFill>
              <a:ln w="25560">
                <a:solidFill>
                  <a:srgbClr val="ffffff"/>
                </a:solidFill>
                <a:round/>
              </a:ln>
            </c:spPr>
          </c:dPt>
          <c:dLbls>
            <c:numFmt formatCode="General" sourceLinked="1"/>
            <c:dLbl>
              <c:idx val="0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ru-RU" sz="900" spc="-1" strike="noStrike">
                        <a:latin typeface="Arial"/>
                      </a:rPr>
                      <a:t>Становање, урбанизам</a:t>
                    </a:r>
                  </a:p>
                  <a:p>
                    <a:r>
                      <a:rPr b="0" lang="ru-RU" sz="900" spc="-1" strike="noStrike">
                        <a:latin typeface="Arial"/>
                      </a:rPr>
                      <a:t>И просторно планирање</a:t>
                    </a:r>
                    <a:r>
                      <a:rPr b="0" lang="ru-RU" sz="900" spc="-1" strike="noStrike">
                        <a:latin typeface="Arial"/>
                      </a:rPr>
                      <a:t>
</a:t>
                    </a:r>
                    <a:r>
                      <a:rPr b="0" lang="ru-RU" sz="900" spc="-1" strike="noStrike">
                        <a:latin typeface="Arial"/>
                      </a:rPr>
                      <a:t>1,01%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1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sr-RS" sz="900" spc="-1" strike="noStrike">
                        <a:latin typeface="Arial"/>
                      </a:rPr>
                      <a:t> КОМУНАЛНЕ </a:t>
                    </a:r>
                  </a:p>
                  <a:p>
                    <a:r>
                      <a:rPr b="0" lang="sr-RS" sz="900" spc="-1" strike="noStrike">
                        <a:latin typeface="Arial"/>
                      </a:rPr>
                      <a:t>ДЕЛАТНОСТИ </a:t>
                    </a:r>
                    <a:r>
                      <a:rPr b="0" lang="sr-RS" sz="900" spc="-1" strike="noStrike">
                        <a:latin typeface="Arial"/>
                      </a:rPr>
                      <a:t>
</a:t>
                    </a:r>
                    <a:r>
                      <a:rPr b="0" lang="sr-RS" sz="900" spc="-1" strike="noStrike">
                        <a:latin typeface="Arial"/>
                      </a:rPr>
                      <a:t>4,36%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2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sr-RS" sz="900" spc="-1" strike="noStrike">
                        <a:latin typeface="Arial"/>
                      </a:rPr>
                      <a:t>ЛОКАЛНИ ЕКОНОМСКИ РАЗВОЈ 
</a:t>
                    </a:r>
                    <a:r>
                      <a:rPr b="0" lang="sr-RS" sz="900" spc="-1" strike="noStrike">
                        <a:latin typeface="Arial"/>
                      </a:rPr>
                      <a:t>0,55%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3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sr-RS" sz="900" spc="-1" strike="noStrike">
                        <a:latin typeface="Arial"/>
                      </a:rPr>
                      <a:t>РАЗВОЈ ТУРИЗМА
0%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4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ru-RU" sz="900" spc="-1" strike="noStrike">
                        <a:latin typeface="Arial"/>
                      </a:rPr>
                      <a:t>ПОЉОПРИВРЕДА И </a:t>
                    </a:r>
                  </a:p>
                  <a:p>
                    <a:r>
                      <a:rPr b="0" lang="ru-RU" sz="900" spc="-1" strike="noStrike">
                        <a:latin typeface="Arial"/>
                      </a:rPr>
                      <a:t>РУРАЛНИ </a:t>
                    </a:r>
                    <a:r>
                      <a:rPr b="0" lang="ru-RU" sz="900" spc="-1" strike="noStrike">
                        <a:latin typeface="Arial"/>
                      </a:rPr>
                      <a:t>РАЗВОЈ
</a:t>
                    </a:r>
                    <a:r>
                      <a:rPr b="0" lang="ru-RU" sz="900" spc="-1" strike="noStrike">
                        <a:latin typeface="Arial"/>
                      </a:rPr>
                      <a:t>1,24%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5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sr-RS" sz="900" spc="-1" strike="noStrike">
                        <a:latin typeface="Arial"/>
                      </a:rPr>
                      <a:t> ЗАШТИТА ЖИВОТНЕ СРЕДИНЕ
</a:t>
                    </a:r>
                    <a:r>
                      <a:rPr b="0" lang="sr-RS" sz="900" spc="-1" strike="noStrike">
                        <a:latin typeface="Arial"/>
                      </a:rPr>
                      <a:t>3,64%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6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ru-RU" sz="900" spc="-1" strike="noStrike">
                        <a:latin typeface="Arial"/>
                      </a:rPr>
                      <a:t>Oрганизација саобраћаја и</a:t>
                    </a:r>
                  </a:p>
                  <a:p>
                    <a:r>
                      <a:rPr b="0" lang="ru-RU" sz="900" spc="-1" strike="noStrike">
                        <a:latin typeface="Arial"/>
                      </a:rPr>
                      <a:t>Саобраћајне инфраструктуре</a:t>
                    </a:r>
                    <a:r>
                      <a:rPr b="0" lang="ru-RU" sz="900" spc="-1" strike="noStrike">
                        <a:latin typeface="Arial"/>
                      </a:rPr>
                      <a:t>
</a:t>
                    </a:r>
                    <a:r>
                      <a:rPr b="0" lang="ru-RU" sz="900" spc="-1" strike="noStrike">
                        <a:latin typeface="Arial"/>
                      </a:rPr>
                      <a:t>21,51%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7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ru-RU" sz="900" spc="-1" strike="noStrike">
                        <a:latin typeface="Arial"/>
                      </a:rPr>
                      <a:t>Предшколско </a:t>
                    </a:r>
                    <a:r>
                      <a:rPr b="0" lang="ru-RU" sz="900" spc="-1" strike="noStrike">
                        <a:latin typeface="Arial"/>
                      </a:rPr>
                      <a:t>васпитање</a:t>
                    </a:r>
                  </a:p>
                  <a:p>
                    <a:r>
                      <a:rPr b="0" lang="ru-RU" sz="900" spc="-1" strike="noStrike">
                        <a:latin typeface="Arial"/>
                      </a:rPr>
                      <a:t> </a:t>
                    </a:r>
                    <a:r>
                      <a:rPr b="0" lang="ru-RU" sz="900" spc="-1" strike="noStrike">
                        <a:latin typeface="Arial"/>
                      </a:rPr>
                      <a:t>и образовање
</a:t>
                    </a:r>
                    <a:r>
                      <a:rPr b="0" lang="ru-RU" sz="900" spc="-1" strike="noStrike">
                        <a:latin typeface="Arial"/>
                      </a:rPr>
                      <a:t>20,96%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8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ru-RU" sz="900" spc="-1" strike="noStrike">
                        <a:latin typeface="Arial"/>
                      </a:rPr>
                      <a:t>Основно образовање </a:t>
                    </a:r>
                  </a:p>
                  <a:p>
                    <a:r>
                      <a:rPr b="0" lang="ru-RU" sz="900" spc="-1" strike="noStrike">
                        <a:latin typeface="Arial"/>
                      </a:rPr>
                      <a:t>и васпитање</a:t>
                    </a:r>
                    <a:r>
                      <a:rPr b="0" lang="ru-RU" sz="900" spc="-1" strike="noStrike">
                        <a:latin typeface="Arial"/>
                      </a:rPr>
                      <a:t>
</a:t>
                    </a:r>
                    <a:r>
                      <a:rPr b="0" lang="ru-RU" sz="900" spc="-1" strike="noStrike">
                        <a:latin typeface="Arial"/>
                      </a:rPr>
                      <a:t>8,66%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9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ru-RU" sz="900" spc="-1" strike="noStrike">
                        <a:latin typeface="Arial"/>
                      </a:rPr>
                      <a:t>Средње образовање </a:t>
                    </a:r>
                  </a:p>
                  <a:p>
                    <a:r>
                      <a:rPr b="0" lang="ru-RU" sz="900" spc="-1" strike="noStrike">
                        <a:latin typeface="Arial"/>
                      </a:rPr>
                      <a:t>и васпитање</a:t>
                    </a:r>
                    <a:r>
                      <a:rPr b="0" lang="ru-RU" sz="900" spc="-1" strike="noStrike">
                        <a:latin typeface="Arial"/>
                      </a:rPr>
                      <a:t>
</a:t>
                    </a:r>
                    <a:r>
                      <a:rPr b="0" lang="ru-RU" sz="900" spc="-1" strike="noStrike">
                        <a:latin typeface="Arial"/>
                      </a:rPr>
                      <a:t>2,00%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10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ru-RU" sz="900" spc="-1" strike="noStrike">
                        <a:latin typeface="Arial"/>
                      </a:rPr>
                      <a:t>СОЦИЈАЛНА И ДЕЧИЈА ЗАШТИТА 
</a:t>
                    </a:r>
                    <a:r>
                      <a:rPr b="0" lang="ru-RU" sz="900" spc="-1" strike="noStrike">
                        <a:latin typeface="Arial"/>
                      </a:rPr>
                      <a:t>3,92%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11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sr-RS" sz="900" spc="-1" strike="noStrike">
                        <a:latin typeface="Arial"/>
                      </a:rPr>
                      <a:t>ЗДРАВСТВЕНА ЗАШТИТА
</a:t>
                    </a:r>
                    <a:r>
                      <a:rPr b="0" lang="sr-RS" sz="900" spc="-1" strike="noStrike">
                        <a:latin typeface="Arial"/>
                      </a:rPr>
                      <a:t>0,28%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12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ru-RU" sz="900" spc="-1" strike="noStrike">
                        <a:latin typeface="Arial"/>
                      </a:rPr>
                      <a:t>Развој културе и информисања
</a:t>
                    </a:r>
                    <a:r>
                      <a:rPr b="0" lang="ru-RU" sz="900" spc="-1" strike="noStrike">
                        <a:latin typeface="Arial"/>
                      </a:rPr>
                      <a:t>3,79%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13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ru-RU" sz="900" spc="-1" strike="noStrike">
                        <a:latin typeface="Arial"/>
                      </a:rPr>
                      <a:t>Развој спорта и омладине
</a:t>
                    </a:r>
                    <a:r>
                      <a:rPr b="0" lang="ru-RU" sz="900" spc="-1" strike="noStrike">
                        <a:latin typeface="Arial"/>
                      </a:rPr>
                      <a:t>4,65%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14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ru-RU" sz="900" spc="-1" strike="noStrike">
                        <a:latin typeface="Arial"/>
                      </a:rPr>
                      <a:t>ОПШТЕ УСЛУГЕ ЛОКАЛНЕ </a:t>
                    </a:r>
                  </a:p>
                  <a:p>
                    <a:r>
                      <a:rPr b="0" lang="ru-RU" sz="900" spc="-1" strike="noStrike">
                        <a:latin typeface="Arial"/>
                      </a:rPr>
                      <a:t>САМОУПРАВЕ</a:t>
                    </a:r>
                    <a:r>
                      <a:rPr b="0" lang="ru-RU" sz="900" spc="-1" strike="noStrike">
                        <a:latin typeface="Arial"/>
                      </a:rPr>
                      <a:t>
</a:t>
                    </a:r>
                    <a:r>
                      <a:rPr b="0" lang="ru-RU" sz="900" spc="-1" strike="noStrike">
                        <a:latin typeface="Arial"/>
                      </a:rPr>
                      <a:t>20,52%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15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ru-RU" sz="900" spc="-1" strike="noStrike">
                        <a:latin typeface="Arial"/>
                      </a:rPr>
                      <a:t>Политички систем</a:t>
                    </a:r>
                  </a:p>
                  <a:p>
                    <a:r>
                      <a:rPr b="0" lang="ru-RU" sz="900" spc="-1" strike="noStrike">
                        <a:latin typeface="Arial"/>
                      </a:rPr>
                      <a:t>Локалне самоуправе</a:t>
                    </a:r>
                    <a:r>
                      <a:rPr b="0" lang="ru-RU" sz="900" spc="-1" strike="noStrike">
                        <a:latin typeface="Arial"/>
                      </a:rPr>
                      <a:t>
</a:t>
                    </a:r>
                    <a:r>
                      <a:rPr b="0" lang="ru-RU" sz="900" spc="-1" strike="noStrike">
                        <a:latin typeface="Arial"/>
                      </a:rPr>
                      <a:t>2,45%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dLbl>
              <c:idx val="16"/>
              <c:txPr>
                <a:bodyPr/>
                <a:lstStyle/>
                <a:p>
                  <a:pPr>
                    <a:defRPr b="1" sz="900" spc="-1" strike="noStrike">
                      <a:solidFill>
                        <a:srgbClr val="595959"/>
                      </a:solidFill>
                      <a:latin typeface="Calibri"/>
                      <a:ea typeface="DejaVu Sans"/>
                    </a:defRPr>
                  </a:pPr>
                </a:p>
              </c:txPr>
              <c:spPr>
                <a:ln w="12600">
                  <a:solidFill>
                    <a:srgbClr val="595959"/>
                  </a:solidFill>
                </a:ln>
              </c:spPr>
              <c:tx>
                <c:rich>
                  <a:bodyPr/>
                  <a:p>
                    <a:r>
                      <a:rPr b="0" lang="ru-RU" sz="900" spc="-1" strike="noStrike">
                        <a:latin typeface="Arial"/>
                      </a:rPr>
                      <a:t>Енергетска ефикасност и</a:t>
                    </a:r>
                  </a:p>
                  <a:p>
                    <a:r>
                      <a:rPr b="0" lang="ru-RU" sz="900" spc="-1" strike="noStrike">
                        <a:latin typeface="Arial"/>
                      </a:rPr>
                      <a:t>Обновљиви извори енергије</a:t>
                    </a:r>
                    <a:r>
                      <a:rPr b="0" lang="ru-RU" sz="900" spc="-1" strike="noStrike">
                        <a:latin typeface="Arial"/>
                      </a:rPr>
                      <a:t>
</a:t>
                    </a:r>
                    <a:r>
                      <a:rPr b="0" lang="ru-RU" sz="900" spc="-1" strike="noStrike">
                        <a:latin typeface="Arial"/>
                      </a:rPr>
                      <a:t>0,46%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eparator>; </c:separator>
            </c:dLbl>
            <c:txPr>
              <a:bodyPr/>
              <a:lstStyle/>
              <a:p>
                <a:pPr>
                  <a:defRPr b="1" sz="900" spc="-1" strike="noStrike">
                    <a:solidFill>
                      <a:srgbClr val="595959"/>
                    </a:solidFill>
                    <a:latin typeface="Calibri"/>
                    <a:ea typeface="DejaVu Sans"/>
                  </a:defRPr>
                </a:pPr>
              </a:p>
            </c:txPr>
            <c:spPr>
              <a:ln w="12600">
                <a:solidFill>
                  <a:srgbClr val="595959"/>
                </a:solidFill>
              </a:ln>
            </c:spPr>
            <c:dLblPos val="outEnd"/>
            <c:showLegendKey val="0"/>
            <c:showVal val="0"/>
            <c:showCatName val="1"/>
            <c:showSerName val="0"/>
            <c:showPercent val="1"/>
            <c:separator>; </c:separator>
            <c:showLeaderLines val="0"/>
          </c:dLbls>
          <c:cat>
            <c:strRef>
              <c:f>categories</c:f>
              <c:strCache>
                <c:ptCount val="17"/>
                <c:pt idx="0">
                  <c:v>СТАНОВАЊЕ, УРБАНИЗАМ И ПРОСТОРНО ПЛАНИРАЊЕ</c:v>
                </c:pt>
                <c:pt idx="1">
                  <c:v> КОМУНАЛНЕ ДЕЛАТНОСТИ </c:v>
                </c:pt>
                <c:pt idx="2">
                  <c:v>ЛОКАЛНИ ЕКОНОМСКИ РАЗВОЈ </c:v>
                </c:pt>
                <c:pt idx="3">
                  <c:v>РАЗВОЈ ТУРИЗМА</c:v>
                </c:pt>
                <c:pt idx="4">
                  <c:v>ПОЉОПРИВРЕДА И РУРАЛНИ РАЗВОЈ</c:v>
                </c:pt>
                <c:pt idx="5">
                  <c:v> ЗАШТИТА ЖИВОТНЕ СРЕДИНЕ</c:v>
                </c:pt>
                <c:pt idx="6">
                  <c:v>ОРГАНИЗАЦИЈА САОБРАЋАЈА И САОБРАЋАЈНА ИНФРАСТРУКТУРА</c:v>
                </c:pt>
                <c:pt idx="7">
                  <c:v>Предшколско васпитање и образовање</c:v>
                </c:pt>
                <c:pt idx="8">
                  <c:v>Основно образовање И ВАСПИТАЊЕ</c:v>
                </c:pt>
                <c:pt idx="9">
                  <c:v>Средње образовање И ВАСПИТАЊЕ</c:v>
                </c:pt>
                <c:pt idx="10">
                  <c:v>СОЦИЈАЛНА И ДЕЧИЈА ЗАШТИТА </c:v>
                </c:pt>
                <c:pt idx="11">
                  <c:v>ЗДРАВСТВЕНА ЗАШТИТА</c:v>
                </c:pt>
                <c:pt idx="12">
                  <c:v>Развој културе и информисања</c:v>
                </c:pt>
                <c:pt idx="13">
                  <c:v>Развој спорта и омладине</c:v>
                </c:pt>
                <c:pt idx="14">
                  <c:v>ОПШТЕ УСЛУГЕ ЛОКАЛНЕ САМОУПРАВЕ</c:v>
                </c:pt>
                <c:pt idx="15">
                  <c:v>ПОЛИТИЧКИ СИСТЕМ ЛОКАЛНЕ САМОУПРАВЕ</c:v>
                </c:pt>
                <c:pt idx="16">
                  <c:v>ЕНЕРГЕТСКА ЕФИКАСНОСТ И ОБНОВЉИВИ ИЗВОРИ ЕНЕРГИЈЕ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7"/>
                <c:pt idx="0">
                  <c:v>105</c:v>
                </c:pt>
                <c:pt idx="1">
                  <c:v>25</c:v>
                </c:pt>
                <c:pt idx="2">
                  <c:v>22</c:v>
                </c:pt>
                <c:pt idx="3">
                  <c:v>54</c:v>
                </c:pt>
                <c:pt idx="4">
                  <c:v>65</c:v>
                </c:pt>
                <c:pt idx="5">
                  <c:v>88</c:v>
                </c:pt>
                <c:pt idx="6">
                  <c:v>90</c:v>
                </c:pt>
                <c:pt idx="7">
                  <c:v>22</c:v>
                </c:pt>
                <c:pt idx="8">
                  <c:v>47</c:v>
                </c:pt>
                <c:pt idx="9">
                  <c:v>87</c:v>
                </c:pt>
                <c:pt idx="10">
                  <c:v>90</c:v>
                </c:pt>
                <c:pt idx="11">
                  <c:v>99</c:v>
                </c:pt>
                <c:pt idx="12">
                  <c:v>101</c:v>
                </c:pt>
                <c:pt idx="13">
                  <c:v>105</c:v>
                </c:pt>
                <c:pt idx="14">
                  <c:v>55</c:v>
                </c:pt>
                <c:pt idx="15">
                  <c:v>12</c:v>
                </c:pt>
                <c:pt idx="16">
                  <c:v>60</c:v>
                </c:pt>
              </c:numCache>
            </c:numRef>
          </c:val>
        </c:ser>
      </c:pie3DChart>
    </c:plotArea>
    <c:plotVisOnly val="1"/>
    <c:dispBlanksAs val="gap"/>
  </c:chart>
  <c:spPr>
    <a:noFill/>
    <a:ln>
      <a:noFill/>
    </a:ln>
  </c:spPr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7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sr-Latn-RS" sz="4400" spc="-1" strike="noStrike">
                <a:latin typeface="Arial"/>
              </a:rPr>
              <a:t>Click to move the slide</a:t>
            </a:r>
            <a:endParaRPr b="0" lang="sr-Latn-RS" sz="4400" spc="-1" strike="noStrike">
              <a:latin typeface="Arial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sr-Latn-RS" sz="2000" spc="-1" strike="noStrike">
                <a:latin typeface="Arial"/>
              </a:rPr>
              <a:t>Click to edit the notes format</a:t>
            </a:r>
            <a:endParaRPr b="0" lang="sr-Latn-RS" sz="2000" spc="-1" strike="noStrike">
              <a:latin typeface="Arial"/>
            </a:endParaRPr>
          </a:p>
        </p:txBody>
      </p:sp>
      <p:sp>
        <p:nvSpPr>
          <p:cNvPr id="23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sr-Latn-RS" sz="1400" spc="-1" strike="noStrike">
                <a:latin typeface="Times New Roman"/>
              </a:rPr>
              <a:t> </a:t>
            </a:r>
            <a:endParaRPr b="0" lang="sr-Latn-RS" sz="1400" spc="-1" strike="noStrike">
              <a:latin typeface="Times New Roman"/>
            </a:endParaRPr>
          </a:p>
        </p:txBody>
      </p:sp>
      <p:sp>
        <p:nvSpPr>
          <p:cNvPr id="232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sr-Latn-RS" sz="1400" spc="-1" strike="noStrike">
                <a:latin typeface="Times New Roman"/>
              </a:rPr>
              <a:t> </a:t>
            </a:r>
            <a:endParaRPr b="0" lang="sr-Latn-RS" sz="1400" spc="-1" strike="noStrike">
              <a:latin typeface="Times New Roman"/>
            </a:endParaRPr>
          </a:p>
        </p:txBody>
      </p:sp>
      <p:sp>
        <p:nvSpPr>
          <p:cNvPr id="233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sr-Latn-RS" sz="1400" spc="-1" strike="noStrike">
                <a:latin typeface="Times New Roman"/>
              </a:rPr>
              <a:t>&lt;footer&gt;</a:t>
            </a:r>
            <a:endParaRPr b="0" lang="sr-Latn-RS" sz="1400" spc="-1" strike="noStrike">
              <a:latin typeface="Times New Roman"/>
            </a:endParaRPr>
          </a:p>
        </p:txBody>
      </p:sp>
      <p:sp>
        <p:nvSpPr>
          <p:cNvPr id="234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F42C2D6C-A310-4F8A-AE62-41AD7AC86FFE}" type="slidenum">
              <a:rPr b="0" lang="sr-Latn-RS" sz="1400" spc="-1" strike="noStrike">
                <a:latin typeface="Times New Roman"/>
              </a:rPr>
              <a:t>&lt;number&gt;</a:t>
            </a:fld>
            <a:endParaRPr b="0" lang="sr-Latn-R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PlaceHolder 1"/>
          <p:cNvSpPr>
            <a:spLocks noGrp="1"/>
          </p:cNvSpPr>
          <p:nvPr>
            <p:ph type="sldImg"/>
          </p:nvPr>
        </p:nvSpPr>
        <p:spPr>
          <a:xfrm>
            <a:off x="938160" y="750960"/>
            <a:ext cx="5010840" cy="3756960"/>
          </a:xfrm>
          <a:prstGeom prst="rect">
            <a:avLst/>
          </a:prstGeom>
        </p:spPr>
      </p:sp>
      <p:sp>
        <p:nvSpPr>
          <p:cNvPr id="440" name="PlaceHolder 2"/>
          <p:cNvSpPr>
            <a:spLocks noGrp="1"/>
          </p:cNvSpPr>
          <p:nvPr>
            <p:ph type="body"/>
          </p:nvPr>
        </p:nvSpPr>
        <p:spPr>
          <a:xfrm>
            <a:off x="688680" y="4758840"/>
            <a:ext cx="5509080" cy="450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sr-Latn-RS" sz="2000" spc="-1" strike="noStrike">
              <a:latin typeface="Arial"/>
            </a:endParaRPr>
          </a:p>
        </p:txBody>
      </p:sp>
      <p:sp>
        <p:nvSpPr>
          <p:cNvPr id="441" name="CustomShape 3"/>
          <p:cNvSpPr/>
          <p:nvPr/>
        </p:nvSpPr>
        <p:spPr>
          <a:xfrm>
            <a:off x="3901680" y="9515880"/>
            <a:ext cx="2983320" cy="499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tIns="45000" bIns="45000" anchor="b">
            <a:noAutofit/>
          </a:bodyPr>
          <a:p>
            <a:pPr algn="r">
              <a:lnSpc>
                <a:spcPct val="100000"/>
              </a:lnSpc>
            </a:pPr>
            <a:fld id="{E43CA0C1-7D3F-4920-8EED-9B55CB2E42BE}" type="slidenum">
              <a:rPr b="0" lang="sr-Latn-R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sr-Latn-RS" sz="1200" spc="-1" strike="noStrike"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PlaceHolder 1"/>
          <p:cNvSpPr>
            <a:spLocks noGrp="1"/>
          </p:cNvSpPr>
          <p:nvPr>
            <p:ph type="sldImg"/>
          </p:nvPr>
        </p:nvSpPr>
        <p:spPr>
          <a:xfrm>
            <a:off x="938160" y="750960"/>
            <a:ext cx="5010840" cy="3756960"/>
          </a:xfrm>
          <a:prstGeom prst="rect">
            <a:avLst/>
          </a:prstGeom>
        </p:spPr>
      </p:sp>
      <p:sp>
        <p:nvSpPr>
          <p:cNvPr id="437" name="PlaceHolder 2"/>
          <p:cNvSpPr>
            <a:spLocks noGrp="1"/>
          </p:cNvSpPr>
          <p:nvPr>
            <p:ph type="body"/>
          </p:nvPr>
        </p:nvSpPr>
        <p:spPr>
          <a:xfrm>
            <a:off x="688680" y="4758840"/>
            <a:ext cx="5509080" cy="450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sr-Latn-RS" sz="2000" spc="-1" strike="noStrike">
              <a:latin typeface="Arial"/>
            </a:endParaRPr>
          </a:p>
        </p:txBody>
      </p:sp>
      <p:sp>
        <p:nvSpPr>
          <p:cNvPr id="438" name="CustomShape 3"/>
          <p:cNvSpPr/>
          <p:nvPr/>
        </p:nvSpPr>
        <p:spPr>
          <a:xfrm>
            <a:off x="3901680" y="9515880"/>
            <a:ext cx="2983320" cy="499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tIns="45000" bIns="45000" anchor="b">
            <a:noAutofit/>
          </a:bodyPr>
          <a:p>
            <a:pPr algn="r">
              <a:lnSpc>
                <a:spcPct val="100000"/>
              </a:lnSpc>
            </a:pPr>
            <a:fld id="{C9AF4A10-D854-451A-A5D7-E81BE7A775B6}" type="slidenum">
              <a:rPr b="0" lang="sr-Latn-RS" sz="1200" spc="-1" strike="noStrike">
                <a:solidFill>
                  <a:srgbClr val="000000"/>
                </a:solidFill>
                <a:latin typeface="Times New Roman"/>
                <a:ea typeface="+mn-ea"/>
              </a:rPr>
              <a:t>&lt;number&gt;</a:t>
            </a:fld>
            <a:endParaRPr b="0" lang="sr-Latn-RS" sz="12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8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8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1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2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21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24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25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2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27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28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sr-Latn-R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R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sr-Latn-RS" sz="4400" spc="-1" strike="noStrike">
                <a:latin typeface="Arial"/>
              </a:rPr>
              <a:t>Click to edit the title text format</a:t>
            </a:r>
            <a:endParaRPr b="0" lang="sr-Latn-R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3200" spc="-1" strike="noStrike">
                <a:latin typeface="Arial"/>
              </a:rPr>
              <a:t>Click to edit the outline text format</a:t>
            </a:r>
            <a:endParaRPr b="0" lang="sr-Latn-R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Latn-RS" sz="2800" spc="-1" strike="noStrike">
                <a:latin typeface="Arial"/>
              </a:rPr>
              <a:t>Second Outline Level</a:t>
            </a:r>
            <a:endParaRPr b="0" lang="sr-Latn-R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400" spc="-1" strike="noStrike">
                <a:latin typeface="Arial"/>
              </a:rPr>
              <a:t>Third Outline Level</a:t>
            </a:r>
            <a:endParaRPr b="0" lang="sr-Latn-R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Latn-RS" sz="2000" spc="-1" strike="noStrike">
                <a:latin typeface="Arial"/>
              </a:rPr>
              <a:t>Fourth Outline Level</a:t>
            </a:r>
            <a:endParaRPr b="0" lang="sr-Latn-R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000" spc="-1" strike="noStrike">
                <a:latin typeface="Arial"/>
              </a:rPr>
              <a:t>Fifth Outline Level</a:t>
            </a:r>
            <a:endParaRPr b="0" lang="sr-Latn-R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000" spc="-1" strike="noStrike">
                <a:latin typeface="Arial"/>
              </a:rPr>
              <a:t>Sixth Outline Level</a:t>
            </a:r>
            <a:endParaRPr b="0" lang="sr-Latn-R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000" spc="-1" strike="noStrike">
                <a:latin typeface="Arial"/>
              </a:rPr>
              <a:t>Seventh Outline Level</a:t>
            </a:r>
            <a:endParaRPr b="0" lang="sr-Latn-R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sr-Latn-RS" sz="4400" spc="-1" strike="noStrike">
                <a:latin typeface="Arial"/>
              </a:rPr>
              <a:t>Click to edit the title text format</a:t>
            </a:r>
            <a:endParaRPr b="0" lang="sr-Latn-R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3200" spc="-1" strike="noStrike">
                <a:latin typeface="Arial"/>
              </a:rPr>
              <a:t>Click to edit the outline text format</a:t>
            </a:r>
            <a:endParaRPr b="0" lang="sr-Latn-R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Latn-RS" sz="2800" spc="-1" strike="noStrike">
                <a:latin typeface="Arial"/>
              </a:rPr>
              <a:t>Second Outline Level</a:t>
            </a:r>
            <a:endParaRPr b="0" lang="sr-Latn-R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400" spc="-1" strike="noStrike">
                <a:latin typeface="Arial"/>
              </a:rPr>
              <a:t>Third Outline Level</a:t>
            </a:r>
            <a:endParaRPr b="0" lang="sr-Latn-R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Latn-RS" sz="2000" spc="-1" strike="noStrike">
                <a:latin typeface="Arial"/>
              </a:rPr>
              <a:t>Fourth Outline Level</a:t>
            </a:r>
            <a:endParaRPr b="0" lang="sr-Latn-R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000" spc="-1" strike="noStrike">
                <a:latin typeface="Arial"/>
              </a:rPr>
              <a:t>Fifth Outline Level</a:t>
            </a:r>
            <a:endParaRPr b="0" lang="sr-Latn-R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000" spc="-1" strike="noStrike">
                <a:latin typeface="Arial"/>
              </a:rPr>
              <a:t>Sixth Outline Level</a:t>
            </a:r>
            <a:endParaRPr b="0" lang="sr-Latn-R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000" spc="-1" strike="noStrike">
                <a:latin typeface="Arial"/>
              </a:rPr>
              <a:t>Seventh Outline Level</a:t>
            </a:r>
            <a:endParaRPr b="0" lang="sr-Latn-R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sr-Latn-RS" sz="4400" spc="-1" strike="noStrike">
                <a:latin typeface="Arial"/>
              </a:rPr>
              <a:t>Click to edit the title text format</a:t>
            </a:r>
            <a:endParaRPr b="0" lang="sr-Latn-RS" sz="44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3200" spc="-1" strike="noStrike">
                <a:latin typeface="Arial"/>
              </a:rPr>
              <a:t>Click to edit the outline text format</a:t>
            </a:r>
            <a:endParaRPr b="0" lang="sr-Latn-R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Latn-RS" sz="2800" spc="-1" strike="noStrike">
                <a:latin typeface="Arial"/>
              </a:rPr>
              <a:t>Second Outline Level</a:t>
            </a:r>
            <a:endParaRPr b="0" lang="sr-Latn-R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400" spc="-1" strike="noStrike">
                <a:latin typeface="Arial"/>
              </a:rPr>
              <a:t>Third Outline Level</a:t>
            </a:r>
            <a:endParaRPr b="0" lang="sr-Latn-R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Latn-RS" sz="2000" spc="-1" strike="noStrike">
                <a:latin typeface="Arial"/>
              </a:rPr>
              <a:t>Fourth Outline Level</a:t>
            </a:r>
            <a:endParaRPr b="0" lang="sr-Latn-R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000" spc="-1" strike="noStrike">
                <a:latin typeface="Arial"/>
              </a:rPr>
              <a:t>Fifth Outline Level</a:t>
            </a:r>
            <a:endParaRPr b="0" lang="sr-Latn-R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000" spc="-1" strike="noStrike">
                <a:latin typeface="Arial"/>
              </a:rPr>
              <a:t>Sixth Outline Level</a:t>
            </a:r>
            <a:endParaRPr b="0" lang="sr-Latn-R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000" spc="-1" strike="noStrike">
                <a:latin typeface="Arial"/>
              </a:rPr>
              <a:t>Seventh Outline Level</a:t>
            </a:r>
            <a:endParaRPr b="0" lang="sr-Latn-R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sr-Latn-RS" sz="1800" spc="-1" strike="noStrike">
                <a:latin typeface="Arial"/>
              </a:rPr>
              <a:t>Click to edit the title text format</a:t>
            </a:r>
            <a:endParaRPr b="0" lang="sr-Latn-RS" sz="1800" spc="-1" strike="noStrike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3200" spc="-1" strike="noStrike">
                <a:latin typeface="Arial"/>
              </a:rPr>
              <a:t>Click to edit the outline text format</a:t>
            </a:r>
            <a:endParaRPr b="0" lang="sr-Latn-R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Latn-RS" sz="2800" spc="-1" strike="noStrike">
                <a:latin typeface="Arial"/>
              </a:rPr>
              <a:t>Second Outline Level</a:t>
            </a:r>
            <a:endParaRPr b="0" lang="sr-Latn-R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400" spc="-1" strike="noStrike">
                <a:latin typeface="Arial"/>
              </a:rPr>
              <a:t>Third Outline Level</a:t>
            </a:r>
            <a:endParaRPr b="0" lang="sr-Latn-R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Latn-RS" sz="2000" spc="-1" strike="noStrike">
                <a:latin typeface="Arial"/>
              </a:rPr>
              <a:t>Fourth Outline Level</a:t>
            </a:r>
            <a:endParaRPr b="0" lang="sr-Latn-R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000" spc="-1" strike="noStrike">
                <a:latin typeface="Arial"/>
              </a:rPr>
              <a:t>Fifth Outline Level</a:t>
            </a:r>
            <a:endParaRPr b="0" lang="sr-Latn-R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000" spc="-1" strike="noStrike">
                <a:latin typeface="Arial"/>
              </a:rPr>
              <a:t>Sixth Outline Level</a:t>
            </a:r>
            <a:endParaRPr b="0" lang="sr-Latn-R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000" spc="-1" strike="noStrike">
                <a:latin typeface="Arial"/>
              </a:rPr>
              <a:t>Seventh Outline Level</a:t>
            </a:r>
            <a:endParaRPr b="0" lang="sr-Latn-R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sr-Latn-RS" sz="4400" spc="-1" strike="noStrike">
                <a:latin typeface="Arial"/>
              </a:rPr>
              <a:t>Click to edit the title text format</a:t>
            </a:r>
            <a:endParaRPr b="0" lang="sr-Latn-RS" sz="4400" spc="-1" strike="noStrike"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3200" spc="-1" strike="noStrike">
                <a:latin typeface="Arial"/>
              </a:rPr>
              <a:t>Click to edit the outline text format</a:t>
            </a:r>
            <a:endParaRPr b="0" lang="sr-Latn-R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Latn-RS" sz="2800" spc="-1" strike="noStrike">
                <a:latin typeface="Arial"/>
              </a:rPr>
              <a:t>Second Outline Level</a:t>
            </a:r>
            <a:endParaRPr b="0" lang="sr-Latn-R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400" spc="-1" strike="noStrike">
                <a:latin typeface="Arial"/>
              </a:rPr>
              <a:t>Third Outline Level</a:t>
            </a:r>
            <a:endParaRPr b="0" lang="sr-Latn-R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Latn-RS" sz="2000" spc="-1" strike="noStrike">
                <a:latin typeface="Arial"/>
              </a:rPr>
              <a:t>Fourth Outline Level</a:t>
            </a:r>
            <a:endParaRPr b="0" lang="sr-Latn-R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000" spc="-1" strike="noStrike">
                <a:latin typeface="Arial"/>
              </a:rPr>
              <a:t>Fifth Outline Level</a:t>
            </a:r>
            <a:endParaRPr b="0" lang="sr-Latn-R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000" spc="-1" strike="noStrike">
                <a:latin typeface="Arial"/>
              </a:rPr>
              <a:t>Sixth Outline Level</a:t>
            </a:r>
            <a:endParaRPr b="0" lang="sr-Latn-R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2000" spc="-1" strike="noStrike">
                <a:latin typeface="Arial"/>
              </a:rPr>
              <a:t>Seventh Outline Level</a:t>
            </a:r>
            <a:endParaRPr b="0" lang="sr-Latn-R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88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sr-Latn-RS" sz="1800" spc="-1" strike="noStrike">
                <a:latin typeface="Arial"/>
              </a:rPr>
              <a:t>Click to edit the title text format</a:t>
            </a:r>
            <a:endParaRPr b="0" lang="sr-Latn-RS" sz="1800" spc="-1" strike="noStrike"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1800" spc="-1" strike="noStrike">
                <a:latin typeface="Arial"/>
              </a:rPr>
              <a:t>Click to edit the outline text format</a:t>
            </a:r>
            <a:endParaRPr b="0" lang="sr-Latn-R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Latn-RS" sz="1800" spc="-1" strike="noStrike">
                <a:latin typeface="Arial"/>
              </a:rPr>
              <a:t>Second Outline Level</a:t>
            </a:r>
            <a:endParaRPr b="0" lang="sr-Latn-R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1800" spc="-1" strike="noStrike">
                <a:latin typeface="Arial"/>
              </a:rPr>
              <a:t>Third Outline Level</a:t>
            </a:r>
            <a:endParaRPr b="0" lang="sr-Latn-R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Latn-RS" sz="1800" spc="-1" strike="noStrike">
                <a:latin typeface="Arial"/>
              </a:rPr>
              <a:t>Fourth Outline Level</a:t>
            </a:r>
            <a:endParaRPr b="0" lang="sr-Latn-R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1800" spc="-1" strike="noStrike">
                <a:latin typeface="Arial"/>
              </a:rPr>
              <a:t>Fifth Outline Level</a:t>
            </a:r>
            <a:endParaRPr b="0" lang="sr-Latn-R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1800" spc="-1" strike="noStrike">
                <a:latin typeface="Arial"/>
              </a:rPr>
              <a:t>Sixth Outline Level</a:t>
            </a:r>
            <a:endParaRPr b="0" lang="sr-Latn-R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1800" spc="-1" strike="noStrike">
                <a:latin typeface="Arial"/>
              </a:rPr>
              <a:t>Seventh Outline Level</a:t>
            </a:r>
            <a:endParaRPr b="0" lang="sr-Latn-RS" sz="1800" spc="-1" strike="noStrike"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1800" spc="-1" strike="noStrike">
                <a:latin typeface="Arial"/>
              </a:rPr>
              <a:t>Click to edit the outline text format</a:t>
            </a:r>
            <a:endParaRPr b="0" lang="sr-Latn-R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Latn-RS" sz="1800" spc="-1" strike="noStrike">
                <a:latin typeface="Arial"/>
              </a:rPr>
              <a:t>Second Outline Level</a:t>
            </a:r>
            <a:endParaRPr b="0" lang="sr-Latn-R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1800" spc="-1" strike="noStrike">
                <a:latin typeface="Arial"/>
              </a:rPr>
              <a:t>Third Outline Level</a:t>
            </a:r>
            <a:endParaRPr b="0" lang="sr-Latn-R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Latn-RS" sz="1800" spc="-1" strike="noStrike">
                <a:latin typeface="Arial"/>
              </a:rPr>
              <a:t>Fourth Outline Level</a:t>
            </a:r>
            <a:endParaRPr b="0" lang="sr-Latn-R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1800" spc="-1" strike="noStrike">
                <a:latin typeface="Arial"/>
              </a:rPr>
              <a:t>Fifth Outline Level</a:t>
            </a:r>
            <a:endParaRPr b="0" lang="sr-Latn-R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1800" spc="-1" strike="noStrike">
                <a:latin typeface="Arial"/>
              </a:rPr>
              <a:t>Sixth Outline Level</a:t>
            </a:r>
            <a:endParaRPr b="0" lang="sr-Latn-R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RS" sz="1800" spc="-1" strike="noStrike">
                <a:latin typeface="Arial"/>
              </a:rPr>
              <a:t>Seventh Outline Level</a:t>
            </a:r>
            <a:endParaRPr b="0" lang="sr-Latn-R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chart" Target="../charts/chart4.xml"/><Relationship Id="rId2" Type="http://schemas.openxmlformats.org/officeDocument/2006/relationships/slideLayout" Target="../slideLayouts/slideLayout4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chart" Target="../charts/chart5.xml"/><Relationship Id="rId2" Type="http://schemas.openxmlformats.org/officeDocument/2006/relationships/slideLayout" Target="../slideLayouts/slideLayout4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chart" Target="../charts/chart6.xml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hyperlink" Target="http://www.arilje.rs/" TargetMode="External"/><Relationship Id="rId2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CustomShape 1"/>
          <p:cNvSpPr/>
          <p:nvPr/>
        </p:nvSpPr>
        <p:spPr>
          <a:xfrm>
            <a:off x="685800" y="1681200"/>
            <a:ext cx="7770960" cy="1468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sr-Latn-RS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ОПШТИНА АРИЉЕ</a:t>
            </a:r>
            <a:endParaRPr b="0" lang="sr-Latn-RS" sz="4400" spc="-1" strike="noStrike">
              <a:latin typeface="Arial"/>
            </a:endParaRPr>
          </a:p>
        </p:txBody>
      </p:sp>
      <p:sp>
        <p:nvSpPr>
          <p:cNvPr id="236" name="CustomShape 2"/>
          <p:cNvSpPr/>
          <p:nvPr/>
        </p:nvSpPr>
        <p:spPr>
          <a:xfrm>
            <a:off x="1371600" y="3597840"/>
            <a:ext cx="6399360" cy="159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b="0" lang="sr-Latn-RS" sz="3200" spc="-1" strike="noStrike">
                <a:solidFill>
                  <a:srgbClr val="8b8b8b"/>
                </a:solidFill>
                <a:latin typeface="Calibri"/>
                <a:ea typeface="DejaVu Sans"/>
              </a:rPr>
              <a:t>ВОДИЧ КРОЗ НАЦРТ ОДЛУКЕ О БУЏЕТУ за 2026. годину</a:t>
            </a:r>
            <a:endParaRPr b="0" lang="sr-Latn-RS" sz="3200" spc="-1" strike="noStrike">
              <a:latin typeface="Arial"/>
            </a:endParaRPr>
          </a:p>
        </p:txBody>
      </p:sp>
      <p:sp>
        <p:nvSpPr>
          <p:cNvPr id="237" name="CustomShape 3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5A97B86D-AB01-4333-9973-0A9BB6D5A2FE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1</a:t>
            </a:fld>
            <a:endParaRPr b="0" lang="sr-Latn-RS" sz="1200" spc="-1" strike="noStrike">
              <a:latin typeface="Arial"/>
            </a:endParaRPr>
          </a:p>
        </p:txBody>
      </p:sp>
      <p:pic>
        <p:nvPicPr>
          <p:cNvPr id="238" name="Picture 4" descr=""/>
          <p:cNvPicPr/>
          <p:nvPr/>
        </p:nvPicPr>
        <p:blipFill>
          <a:blip r:embed="rId1"/>
          <a:stretch/>
        </p:blipFill>
        <p:spPr>
          <a:xfrm>
            <a:off x="6742440" y="344160"/>
            <a:ext cx="1351080" cy="14558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CustomShape 1"/>
          <p:cNvSpPr/>
          <p:nvPr/>
        </p:nvSpPr>
        <p:spPr>
          <a:xfrm>
            <a:off x="489960" y="248040"/>
            <a:ext cx="8228160" cy="776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84000"/>
          </a:bodyPr>
          <a:p>
            <a:pPr algn="ctr">
              <a:lnSpc>
                <a:spcPct val="100000"/>
              </a:lnSpc>
            </a:pPr>
            <a:r>
              <a:rPr b="1" lang="sr-Latn-RS" sz="3000" spc="-1" strike="noStrike">
                <a:solidFill>
                  <a:srgbClr val="000000"/>
                </a:solidFill>
                <a:latin typeface="Calibri"/>
                <a:ea typeface="DejaVu Sans"/>
              </a:rPr>
              <a:t>Структура планираних прихода и примања за 2026. годину</a:t>
            </a:r>
            <a:endParaRPr b="0" lang="sr-Latn-RS" sz="3000" spc="-1" strike="noStrike">
              <a:latin typeface="Arial"/>
            </a:endParaRPr>
          </a:p>
        </p:txBody>
      </p:sp>
      <p:sp>
        <p:nvSpPr>
          <p:cNvPr id="325" name="CustomShape 2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906665F5-0F4A-4D51-A98A-833E1B52384C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10</a:t>
            </a:fld>
            <a:endParaRPr b="0" lang="sr-Latn-RS" sz="1200" spc="-1" strike="noStrike">
              <a:latin typeface="Arial"/>
            </a:endParaRPr>
          </a:p>
        </p:txBody>
      </p:sp>
      <p:grpSp>
        <p:nvGrpSpPr>
          <p:cNvPr id="326" name="Group 3"/>
          <p:cNvGrpSpPr/>
          <p:nvPr/>
        </p:nvGrpSpPr>
        <p:grpSpPr>
          <a:xfrm>
            <a:off x="2403360" y="1418040"/>
            <a:ext cx="4348800" cy="4801320"/>
            <a:chOff x="2403360" y="1418040"/>
            <a:chExt cx="4348800" cy="4801320"/>
          </a:xfrm>
        </p:grpSpPr>
        <p:sp>
          <p:nvSpPr>
            <p:cNvPr id="327" name="CustomShape 4"/>
            <p:cNvSpPr/>
            <p:nvPr/>
          </p:nvSpPr>
          <p:spPr>
            <a:xfrm>
              <a:off x="3239640" y="2487240"/>
              <a:ext cx="2662920" cy="2662920"/>
            </a:xfrm>
            <a:prstGeom prst="ellipse">
              <a:avLst/>
            </a:prstGeom>
            <a:gradFill rotWithShape="0">
              <a:gsLst>
                <a:gs pos="0">
                  <a:schemeClr val="accent4">
                    <a:shade val="80000"/>
                    <a:alpha val="50000"/>
                    <a:hueOff val="0"/>
                    <a:satOff val="0"/>
                    <a:lumOff val="0"/>
                    <a:alphaOff val="0"/>
                    <a:shade val="51000"/>
                    <a:satMod val="130000"/>
                  </a:schemeClr>
                </a:gs>
                <a:gs pos="80000">
                  <a:schemeClr val="accent4">
                    <a:shade val="80000"/>
                    <a:alpha val="50000"/>
                    <a:hueOff val="0"/>
                    <a:satOff val="0"/>
                    <a:lumOff val="0"/>
                    <a:alphaOff val="0"/>
                    <a:shade val="93000"/>
                    <a:satMod val="130000"/>
                  </a:schemeClr>
                </a:gs>
                <a:gs pos="100000">
                  <a:schemeClr val="accent4">
                    <a:shade val="80000"/>
                    <a:alpha val="50000"/>
                    <a:hueOff val="0"/>
                    <a:satOff val="0"/>
                    <a:lumOff val="0"/>
                    <a:alphaOff val="0"/>
                    <a:shade val="94000"/>
                    <a:satMod val="135000"/>
                  </a:schemeClr>
                </a:gs>
              </a:gsLst>
              <a:lin ang="16200000"/>
            </a:gradFill>
            <a:ln>
              <a:noFill/>
            </a:ln>
            <a:effectLst>
              <a:outerShdw blurRad="40000" dir="5400000" dist="2304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dir="t" rig="threePt">
                <a:rot lat="0" lon="0" rev="1200000"/>
              </a:lightRig>
            </a:scene3d>
            <a:sp3d>
              <a:bevelT w="63500" h="25400"/>
            </a:sp3d>
          </p:spPr>
          <p:style>
            <a:lnRef idx="0"/>
            <a:fillRef idx="0"/>
            <a:effectRef idx="3"/>
            <a:fontRef idx="minor"/>
          </p:style>
          <p:txBody>
            <a:bodyPr lIns="26640" rIns="26640" tIns="26640" bIns="26640" anchor="ctr">
              <a:noAutofit/>
            </a:bodyPr>
            <a:p>
              <a:pPr algn="ctr">
                <a:lnSpc>
                  <a:spcPct val="90000"/>
                </a:lnSpc>
                <a:spcAft>
                  <a:spcPts val="734"/>
                </a:spcAft>
              </a:pPr>
              <a:r>
                <a:rPr b="0" lang="sr-Latn-RS" sz="21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Укупни буџетски приходи и примања  991.206.733,00 динара</a:t>
              </a:r>
              <a:endParaRPr b="0" lang="sr-Latn-RS" sz="2100" spc="-1" strike="noStrike">
                <a:latin typeface="Arial"/>
              </a:endParaRPr>
            </a:p>
          </p:txBody>
        </p:sp>
        <p:sp>
          <p:nvSpPr>
            <p:cNvPr id="328" name="CustomShape 5"/>
            <p:cNvSpPr/>
            <p:nvPr/>
          </p:nvSpPr>
          <p:spPr>
            <a:xfrm>
              <a:off x="3906000" y="1418040"/>
              <a:ext cx="1330920" cy="1330920"/>
            </a:xfrm>
            <a:prstGeom prst="ellipse">
              <a:avLst/>
            </a:prstGeom>
            <a:gradFill rotWithShape="0">
              <a:gsLst>
                <a:gs pos="0">
                  <a:schemeClr val="accent4">
                    <a:shade val="80000"/>
                    <a:alpha val="50000"/>
                    <a:hueOff val="-9"/>
                    <a:satOff val="181"/>
                    <a:lumOff val="842"/>
                    <a:alphaOff val="5000"/>
                    <a:shade val="51000"/>
                    <a:satMod val="130000"/>
                  </a:schemeClr>
                </a:gs>
                <a:gs pos="80000">
                  <a:schemeClr val="accent4">
                    <a:shade val="80000"/>
                    <a:alpha val="50000"/>
                    <a:hueOff val="-9"/>
                    <a:satOff val="181"/>
                    <a:lumOff val="842"/>
                    <a:alphaOff val="5000"/>
                    <a:shade val="93000"/>
                    <a:satMod val="130000"/>
                  </a:schemeClr>
                </a:gs>
                <a:gs pos="100000">
                  <a:schemeClr val="accent4">
                    <a:shade val="80000"/>
                    <a:alpha val="50000"/>
                    <a:hueOff val="-9"/>
                    <a:satOff val="181"/>
                    <a:lumOff val="842"/>
                    <a:alphaOff val="5000"/>
                    <a:shade val="94000"/>
                    <a:satMod val="135000"/>
                  </a:schemeClr>
                </a:gs>
              </a:gsLst>
              <a:lin ang="16200000"/>
            </a:gradFill>
            <a:ln>
              <a:noFill/>
            </a:ln>
            <a:effectLst>
              <a:outerShdw blurRad="40000" dir="5400000" dist="2304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dir="t" rig="threePt">
                <a:rot lat="0" lon="0" rev="1200000"/>
              </a:lightRig>
            </a:scene3d>
            <a:sp3d>
              <a:bevelT w="63500" h="25400"/>
            </a:sp3d>
          </p:spPr>
          <p:style>
            <a:lnRef idx="0"/>
            <a:fillRef idx="0"/>
            <a:effectRef idx="3"/>
            <a:fontRef idx="minor"/>
          </p:style>
          <p:txBody>
            <a:bodyPr lIns="12600" rIns="12600" tIns="12600" bIns="12600" anchor="ctr">
              <a:noAutofit/>
            </a:bodyPr>
            <a:p>
              <a:pPr algn="ctr">
                <a:lnSpc>
                  <a:spcPct val="90000"/>
                </a:lnSpc>
                <a:spcAft>
                  <a:spcPts val="349"/>
                </a:spcAft>
              </a:pPr>
              <a:r>
                <a:rPr b="0" lang="sr-Latn-RS" sz="10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Приходи од  пореза  731.839.100,00     динара</a:t>
              </a:r>
              <a:endParaRPr b="0" lang="sr-Latn-RS" sz="1000" spc="-1" strike="noStrike">
                <a:latin typeface="Arial"/>
              </a:endParaRPr>
            </a:p>
          </p:txBody>
        </p:sp>
        <p:sp>
          <p:nvSpPr>
            <p:cNvPr id="329" name="CustomShape 6"/>
            <p:cNvSpPr/>
            <p:nvPr/>
          </p:nvSpPr>
          <p:spPr>
            <a:xfrm>
              <a:off x="5408640" y="2285640"/>
              <a:ext cx="1330920" cy="1330920"/>
            </a:xfrm>
            <a:prstGeom prst="ellipse">
              <a:avLst/>
            </a:prstGeom>
            <a:gradFill rotWithShape="0">
              <a:gsLst>
                <a:gs pos="0">
                  <a:schemeClr val="accent4">
                    <a:shade val="80000"/>
                    <a:alpha val="50000"/>
                    <a:hueOff val="-19"/>
                    <a:satOff val="362"/>
                    <a:lumOff val="1683"/>
                    <a:alphaOff val="10000"/>
                    <a:shade val="51000"/>
                    <a:satMod val="130000"/>
                  </a:schemeClr>
                </a:gs>
                <a:gs pos="80000">
                  <a:schemeClr val="accent4">
                    <a:shade val="80000"/>
                    <a:alpha val="50000"/>
                    <a:hueOff val="-19"/>
                    <a:satOff val="362"/>
                    <a:lumOff val="1683"/>
                    <a:alphaOff val="10000"/>
                    <a:shade val="93000"/>
                    <a:satMod val="130000"/>
                  </a:schemeClr>
                </a:gs>
                <a:gs pos="100000">
                  <a:schemeClr val="accent4">
                    <a:shade val="80000"/>
                    <a:alpha val="50000"/>
                    <a:hueOff val="-19"/>
                    <a:satOff val="362"/>
                    <a:lumOff val="1683"/>
                    <a:alphaOff val="10000"/>
                    <a:shade val="94000"/>
                    <a:satMod val="135000"/>
                  </a:schemeClr>
                </a:gs>
              </a:gsLst>
              <a:lin ang="16200000"/>
            </a:gradFill>
            <a:ln>
              <a:noFill/>
            </a:ln>
            <a:effectLst>
              <a:outerShdw blurRad="40000" dir="5400000" dist="2304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dir="t" rig="threePt">
                <a:rot lat="0" lon="0" rev="1200000"/>
              </a:lightRig>
            </a:scene3d>
            <a:sp3d>
              <a:bevelT w="63500" h="25400"/>
            </a:sp3d>
          </p:spPr>
          <p:style>
            <a:lnRef idx="0"/>
            <a:fillRef idx="0"/>
            <a:effectRef idx="3"/>
            <a:fontRef idx="minor"/>
          </p:style>
          <p:txBody>
            <a:bodyPr lIns="12600" rIns="12600" tIns="12600" bIns="12600" anchor="ctr">
              <a:noAutofit/>
            </a:bodyPr>
            <a:p>
              <a:pPr algn="ctr">
                <a:lnSpc>
                  <a:spcPct val="90000"/>
                </a:lnSpc>
                <a:spcAft>
                  <a:spcPts val="349"/>
                </a:spcAft>
              </a:pPr>
              <a:r>
                <a:rPr b="0" lang="sr-Latn-RS" sz="10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Трансфери 97.686.837,00 динара</a:t>
              </a:r>
              <a:endParaRPr b="0" lang="sr-Latn-RS" sz="1000" spc="-1" strike="noStrike">
                <a:latin typeface="Arial"/>
              </a:endParaRPr>
            </a:p>
          </p:txBody>
        </p:sp>
        <p:sp>
          <p:nvSpPr>
            <p:cNvPr id="330" name="CustomShape 7"/>
            <p:cNvSpPr/>
            <p:nvPr/>
          </p:nvSpPr>
          <p:spPr>
            <a:xfrm>
              <a:off x="5421240" y="4006800"/>
              <a:ext cx="1330920" cy="1330920"/>
            </a:xfrm>
            <a:prstGeom prst="ellipse">
              <a:avLst/>
            </a:prstGeom>
            <a:gradFill rotWithShape="0">
              <a:gsLst>
                <a:gs pos="0">
                  <a:schemeClr val="accent4">
                    <a:shade val="80000"/>
                    <a:alpha val="50000"/>
                    <a:hueOff val="-28"/>
                    <a:satOff val="543"/>
                    <a:lumOff val="2525"/>
                    <a:alphaOff val="15000"/>
                    <a:shade val="51000"/>
                    <a:satMod val="130000"/>
                  </a:schemeClr>
                </a:gs>
                <a:gs pos="80000">
                  <a:schemeClr val="accent4">
                    <a:shade val="80000"/>
                    <a:alpha val="50000"/>
                    <a:hueOff val="-28"/>
                    <a:satOff val="543"/>
                    <a:lumOff val="2525"/>
                    <a:alphaOff val="15000"/>
                    <a:shade val="93000"/>
                    <a:satMod val="130000"/>
                  </a:schemeClr>
                </a:gs>
                <a:gs pos="100000">
                  <a:schemeClr val="accent4">
                    <a:shade val="80000"/>
                    <a:alpha val="50000"/>
                    <a:hueOff val="-28"/>
                    <a:satOff val="543"/>
                    <a:lumOff val="2525"/>
                    <a:alphaOff val="15000"/>
                    <a:shade val="94000"/>
                    <a:satMod val="135000"/>
                  </a:schemeClr>
                </a:gs>
              </a:gsLst>
              <a:lin ang="16200000"/>
            </a:gradFill>
            <a:ln>
              <a:noFill/>
            </a:ln>
            <a:effectLst>
              <a:outerShdw blurRad="40000" dir="5400000" dist="2304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dir="t" rig="threePt">
                <a:rot lat="0" lon="0" rev="1200000"/>
              </a:lightRig>
            </a:scene3d>
            <a:sp3d>
              <a:bevelT w="63500" h="25400"/>
            </a:sp3d>
          </p:spPr>
          <p:style>
            <a:lnRef idx="0"/>
            <a:fillRef idx="0"/>
            <a:effectRef idx="3"/>
            <a:fontRef idx="minor"/>
          </p:style>
          <p:txBody>
            <a:bodyPr lIns="12600" rIns="12600" tIns="12600" bIns="12600" anchor="ctr">
              <a:noAutofit/>
            </a:bodyPr>
            <a:p>
              <a:pPr algn="ctr">
                <a:lnSpc>
                  <a:spcPct val="90000"/>
                </a:lnSpc>
                <a:spcAft>
                  <a:spcPts val="349"/>
                </a:spcAft>
              </a:pPr>
              <a:r>
                <a:rPr b="0" lang="sr-Latn-RS" sz="10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Други приходи  71.420.796,00</a:t>
              </a:r>
              <a:r>
                <a:rPr b="0" lang="sr-Latn-RS" sz="1000" spc="-1" strike="noStrike">
                  <a:solidFill>
                    <a:srgbClr val="ff0000"/>
                  </a:solidFill>
                  <a:latin typeface="Calibri"/>
                  <a:ea typeface="DejaVu Sans"/>
                </a:rPr>
                <a:t> </a:t>
              </a:r>
              <a:r>
                <a:rPr b="0" lang="sr-Latn-RS" sz="10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динара</a:t>
              </a:r>
              <a:endParaRPr b="0" lang="sr-Latn-RS" sz="1000" spc="-1" strike="noStrike">
                <a:latin typeface="Arial"/>
              </a:endParaRPr>
            </a:p>
          </p:txBody>
        </p:sp>
        <p:sp>
          <p:nvSpPr>
            <p:cNvPr id="331" name="CustomShape 8"/>
            <p:cNvSpPr/>
            <p:nvPr/>
          </p:nvSpPr>
          <p:spPr>
            <a:xfrm>
              <a:off x="3906000" y="4888440"/>
              <a:ext cx="1330920" cy="1330920"/>
            </a:xfrm>
            <a:prstGeom prst="ellipse">
              <a:avLst/>
            </a:prstGeom>
            <a:gradFill rotWithShape="0">
              <a:gsLst>
                <a:gs pos="0">
                  <a:schemeClr val="accent4">
                    <a:shade val="80000"/>
                    <a:alpha val="50000"/>
                    <a:hueOff val="-38"/>
                    <a:satOff val="724"/>
                    <a:lumOff val="3367"/>
                    <a:alphaOff val="20000"/>
                    <a:shade val="51000"/>
                    <a:satMod val="130000"/>
                  </a:schemeClr>
                </a:gs>
                <a:gs pos="80000">
                  <a:schemeClr val="accent4">
                    <a:shade val="80000"/>
                    <a:alpha val="50000"/>
                    <a:hueOff val="-38"/>
                    <a:satOff val="724"/>
                    <a:lumOff val="3367"/>
                    <a:alphaOff val="20000"/>
                    <a:shade val="93000"/>
                    <a:satMod val="130000"/>
                  </a:schemeClr>
                </a:gs>
                <a:gs pos="100000">
                  <a:schemeClr val="accent4">
                    <a:shade val="80000"/>
                    <a:alpha val="50000"/>
                    <a:hueOff val="-38"/>
                    <a:satOff val="724"/>
                    <a:lumOff val="3367"/>
                    <a:alphaOff val="20000"/>
                    <a:shade val="94000"/>
                    <a:satMod val="135000"/>
                  </a:schemeClr>
                </a:gs>
              </a:gsLst>
              <a:lin ang="16200000"/>
            </a:gradFill>
            <a:ln>
              <a:noFill/>
            </a:ln>
            <a:effectLst>
              <a:outerShdw blurRad="40000" dir="5400000" dist="2304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dir="t" rig="threePt">
                <a:rot lat="0" lon="0" rev="1200000"/>
              </a:lightRig>
            </a:scene3d>
            <a:sp3d>
              <a:bevelT w="63500" h="25400"/>
            </a:sp3d>
          </p:spPr>
          <p:style>
            <a:lnRef idx="0"/>
            <a:fillRef idx="0"/>
            <a:effectRef idx="3"/>
            <a:fontRef idx="minor"/>
          </p:style>
          <p:txBody>
            <a:bodyPr lIns="12600" rIns="12600" tIns="12600" bIns="12600" anchor="ctr">
              <a:noAutofit/>
            </a:bodyPr>
            <a:p>
              <a:pPr algn="ctr">
                <a:lnSpc>
                  <a:spcPct val="90000"/>
                </a:lnSpc>
                <a:spcAft>
                  <a:spcPts val="349"/>
                </a:spcAft>
              </a:pPr>
              <a:r>
                <a:rPr b="0" lang="sr-Latn-RS" sz="10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Примања од продаје нефинансијске имовине  1.010.000,00 динара</a:t>
              </a:r>
              <a:endParaRPr b="0" lang="sr-Latn-RS" sz="1000" spc="-1" strike="noStrike">
                <a:latin typeface="Arial"/>
              </a:endParaRPr>
            </a:p>
          </p:txBody>
        </p:sp>
        <p:sp>
          <p:nvSpPr>
            <p:cNvPr id="332" name="CustomShape 9"/>
            <p:cNvSpPr/>
            <p:nvPr/>
          </p:nvSpPr>
          <p:spPr>
            <a:xfrm>
              <a:off x="2403360" y="4020840"/>
              <a:ext cx="1330920" cy="1330920"/>
            </a:xfrm>
            <a:prstGeom prst="ellipse">
              <a:avLst/>
            </a:prstGeom>
            <a:gradFill rotWithShape="0">
              <a:gsLst>
                <a:gs pos="0">
                  <a:schemeClr val="accent4">
                    <a:shade val="80000"/>
                    <a:alpha val="50000"/>
                    <a:hueOff val="-47"/>
                    <a:satOff val="905"/>
                    <a:lumOff val="4208"/>
                    <a:alphaOff val="25000"/>
                    <a:shade val="51000"/>
                    <a:satMod val="130000"/>
                  </a:schemeClr>
                </a:gs>
                <a:gs pos="80000">
                  <a:schemeClr val="accent4">
                    <a:shade val="80000"/>
                    <a:alpha val="50000"/>
                    <a:hueOff val="-47"/>
                    <a:satOff val="905"/>
                    <a:lumOff val="4208"/>
                    <a:alphaOff val="25000"/>
                    <a:shade val="93000"/>
                    <a:satMod val="130000"/>
                  </a:schemeClr>
                </a:gs>
                <a:gs pos="100000">
                  <a:schemeClr val="accent4">
                    <a:shade val="80000"/>
                    <a:alpha val="50000"/>
                    <a:hueOff val="-47"/>
                    <a:satOff val="905"/>
                    <a:lumOff val="4208"/>
                    <a:alphaOff val="25000"/>
                    <a:shade val="94000"/>
                    <a:satMod val="135000"/>
                  </a:schemeClr>
                </a:gs>
              </a:gsLst>
              <a:lin ang="16200000"/>
            </a:gradFill>
            <a:ln>
              <a:noFill/>
            </a:ln>
            <a:effectLst>
              <a:outerShdw blurRad="40000" dir="5400000" dist="2304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dir="t" rig="threePt">
                <a:rot lat="0" lon="0" rev="1200000"/>
              </a:lightRig>
            </a:scene3d>
            <a:sp3d>
              <a:bevelT w="63500" h="25400"/>
            </a:sp3d>
          </p:spPr>
          <p:style>
            <a:lnRef idx="0"/>
            <a:fillRef idx="0"/>
            <a:effectRef idx="3"/>
            <a:fontRef idx="minor"/>
          </p:style>
          <p:txBody>
            <a:bodyPr lIns="12600" rIns="12600" tIns="12600" bIns="12600" anchor="ctr">
              <a:noAutofit/>
            </a:bodyPr>
            <a:p>
              <a:pPr algn="ctr">
                <a:lnSpc>
                  <a:spcPct val="90000"/>
                </a:lnSpc>
                <a:spcAft>
                  <a:spcPts val="349"/>
                </a:spcAft>
              </a:pPr>
              <a:r>
                <a:rPr b="0" lang="sr-Latn-RS" sz="10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Примања од продаје финансијске имовине  0,00</a:t>
              </a:r>
              <a:r>
                <a:rPr b="0" lang="sr-Latn-RS" sz="1000" spc="-1" strike="noStrike">
                  <a:solidFill>
                    <a:srgbClr val="ff0000"/>
                  </a:solidFill>
                  <a:latin typeface="Calibri"/>
                  <a:ea typeface="DejaVu Sans"/>
                </a:rPr>
                <a:t> </a:t>
              </a:r>
              <a:r>
                <a:rPr b="0" lang="sr-Latn-RS" sz="10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динара</a:t>
              </a:r>
              <a:endParaRPr b="0" lang="sr-Latn-RS" sz="1000" spc="-1" strike="noStrike">
                <a:latin typeface="Arial"/>
              </a:endParaRPr>
            </a:p>
          </p:txBody>
        </p:sp>
        <p:sp>
          <p:nvSpPr>
            <p:cNvPr id="333" name="CustomShape 10"/>
            <p:cNvSpPr/>
            <p:nvPr/>
          </p:nvSpPr>
          <p:spPr>
            <a:xfrm>
              <a:off x="2403360" y="2285640"/>
              <a:ext cx="1330920" cy="1330920"/>
            </a:xfrm>
            <a:prstGeom prst="ellipse">
              <a:avLst/>
            </a:prstGeom>
            <a:gradFill rotWithShape="0">
              <a:gsLst>
                <a:gs pos="0">
                  <a:schemeClr val="accent4">
                    <a:shade val="80000"/>
                    <a:alpha val="50000"/>
                    <a:hueOff val="-57"/>
                    <a:satOff val="1086"/>
                    <a:lumOff val="5050"/>
                    <a:alphaOff val="30000"/>
                    <a:shade val="51000"/>
                    <a:satMod val="130000"/>
                  </a:schemeClr>
                </a:gs>
                <a:gs pos="80000">
                  <a:schemeClr val="accent4">
                    <a:shade val="80000"/>
                    <a:alpha val="50000"/>
                    <a:hueOff val="-57"/>
                    <a:satOff val="1086"/>
                    <a:lumOff val="5050"/>
                    <a:alphaOff val="30000"/>
                    <a:shade val="93000"/>
                    <a:satMod val="130000"/>
                  </a:schemeClr>
                </a:gs>
                <a:gs pos="100000">
                  <a:schemeClr val="accent4">
                    <a:shade val="80000"/>
                    <a:alpha val="50000"/>
                    <a:hueOff val="-57"/>
                    <a:satOff val="1086"/>
                    <a:lumOff val="5050"/>
                    <a:alphaOff val="30000"/>
                    <a:shade val="94000"/>
                    <a:satMod val="135000"/>
                  </a:schemeClr>
                </a:gs>
              </a:gsLst>
              <a:lin ang="16200000"/>
            </a:gradFill>
            <a:ln>
              <a:noFill/>
            </a:ln>
            <a:effectLst>
              <a:outerShdw blurRad="40000" dir="5400000" dist="2304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dir="t" rig="threePt">
                <a:rot lat="0" lon="0" rev="1200000"/>
              </a:lightRig>
            </a:scene3d>
            <a:sp3d>
              <a:bevelT w="63500" h="25400"/>
            </a:sp3d>
          </p:spPr>
          <p:style>
            <a:lnRef idx="0"/>
            <a:fillRef idx="0"/>
            <a:effectRef idx="3"/>
            <a:fontRef idx="minor"/>
          </p:style>
          <p:txBody>
            <a:bodyPr lIns="12600" rIns="12600" tIns="12600" bIns="12600" anchor="ctr">
              <a:noAutofit/>
            </a:bodyPr>
            <a:p>
              <a:pPr algn="ctr">
                <a:lnSpc>
                  <a:spcPct val="90000"/>
                </a:lnSpc>
                <a:spcAft>
                  <a:spcPts val="349"/>
                </a:spcAft>
              </a:pPr>
              <a:r>
                <a:rPr b="0" lang="sr-Latn-RS" sz="10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Пренета средства из ранијих година  динара 89.250.000,00</a:t>
              </a:r>
              <a:endParaRPr b="0" lang="sr-Latn-RS" sz="1000" spc="-1" strike="noStrike">
                <a:latin typeface="Arial"/>
              </a:endParaRPr>
            </a:p>
          </p:txBody>
        </p:sp>
      </p:grpSp>
      <p:grpSp>
        <p:nvGrpSpPr>
          <p:cNvPr id="334" name="Group 11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1" lang="sr-Latn-RS" sz="2900" spc="-1" strike="noStrike">
                <a:solidFill>
                  <a:srgbClr val="000000"/>
                </a:solidFill>
                <a:latin typeface="Calibri"/>
                <a:ea typeface="DejaVu Sans"/>
              </a:rPr>
              <a:t>Структура планираних прихода и примања за 2026. годину</a:t>
            </a:r>
            <a:endParaRPr b="0" lang="sr-Latn-RS" sz="2900" spc="-1" strike="noStrike">
              <a:latin typeface="Arial"/>
            </a:endParaRPr>
          </a:p>
        </p:txBody>
      </p:sp>
      <p:sp>
        <p:nvSpPr>
          <p:cNvPr id="336" name="CustomShape 2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F7F1DC31-6C6B-4876-8FE1-7E35DDB9276B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11</a:t>
            </a:fld>
            <a:endParaRPr b="0" lang="sr-Latn-RS" sz="1200" spc="-1" strike="noStrike">
              <a:latin typeface="Arial"/>
            </a:endParaRPr>
          </a:p>
        </p:txBody>
      </p:sp>
      <p:graphicFrame>
        <p:nvGraphicFramePr>
          <p:cNvPr id="337" name="Chart 3"/>
          <p:cNvGraphicFramePr/>
          <p:nvPr/>
        </p:nvGraphicFramePr>
        <p:xfrm>
          <a:off x="1115640" y="1667160"/>
          <a:ext cx="6911280" cy="4438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CustomShape 1"/>
          <p:cNvSpPr/>
          <p:nvPr/>
        </p:nvSpPr>
        <p:spPr>
          <a:xfrm>
            <a:off x="251640" y="274680"/>
            <a:ext cx="828324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sr-Latn-R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Које промене у буџету се очекују у односу на текућу 2025 годину</a:t>
            </a:r>
            <a:endParaRPr b="0" lang="sr-Latn-RS" sz="2800" spc="-1" strike="noStrike">
              <a:latin typeface="Arial"/>
            </a:endParaRPr>
          </a:p>
        </p:txBody>
      </p:sp>
      <p:sp>
        <p:nvSpPr>
          <p:cNvPr id="339" name="CustomShape 2"/>
          <p:cNvSpPr/>
          <p:nvPr/>
        </p:nvSpPr>
        <p:spPr>
          <a:xfrm>
            <a:off x="306360" y="1510560"/>
            <a:ext cx="8228160" cy="1128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35000"/>
          </a:bodyPr>
          <a:p>
            <a:pPr marL="343080" indent="-341640" algn="just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Пројектовано је да ће укупни планирани приходи и примања нашег општине у 2026.</a:t>
            </a:r>
            <a:r>
              <a:rPr b="0" lang="sr-Latn-RS" sz="3200" spc="-1" strike="noStrike">
                <a:solidFill>
                  <a:srgbClr val="4f81bd"/>
                </a:solidFill>
                <a:latin typeface="Calibri"/>
                <a:ea typeface="DejaVu Sans"/>
              </a:rPr>
              <a:t> </a:t>
            </a:r>
            <a:r>
              <a:rPr b="0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години бити уваћани</a:t>
            </a:r>
            <a:r>
              <a:rPr b="1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у односу на последњу измену Одлуке о буџету за 2025. годину за</a:t>
            </a:r>
            <a:r>
              <a:rPr b="1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 58.458.971,60 </a:t>
            </a:r>
            <a:r>
              <a:rPr b="0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динара, односно за</a:t>
            </a:r>
            <a:r>
              <a:rPr b="0" lang="sr-Latn-RS" sz="32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1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6,93%</a:t>
            </a:r>
            <a:r>
              <a:rPr b="0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b="0" lang="sr-Latn-RS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sr-Latn-RS" sz="3200" spc="-1" strike="noStrike">
              <a:latin typeface="Arial"/>
            </a:endParaRPr>
          </a:p>
        </p:txBody>
      </p:sp>
      <p:sp>
        <p:nvSpPr>
          <p:cNvPr id="340" name="CustomShape 3"/>
          <p:cNvSpPr/>
          <p:nvPr/>
        </p:nvSpPr>
        <p:spPr>
          <a:xfrm>
            <a:off x="1832040" y="5653080"/>
            <a:ext cx="685008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  <a:spcBef>
                <a:spcPts val="479"/>
              </a:spcBef>
            </a:pPr>
            <a:r>
              <a:rPr b="0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Пројектовано је уваћења </a:t>
            </a:r>
            <a:r>
              <a:rPr b="1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пореских прихода</a:t>
            </a:r>
            <a:r>
              <a:rPr b="0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за 86.006.639,00 динара.</a:t>
            </a:r>
            <a:endParaRPr b="0" lang="sr-Latn-RS" sz="2400" spc="-1" strike="noStrike">
              <a:latin typeface="Arial"/>
            </a:endParaRPr>
          </a:p>
        </p:txBody>
      </p:sp>
      <p:sp>
        <p:nvSpPr>
          <p:cNvPr id="341" name="CustomShape 4"/>
          <p:cNvSpPr/>
          <p:nvPr/>
        </p:nvSpPr>
        <p:spPr>
          <a:xfrm>
            <a:off x="1835280" y="2733840"/>
            <a:ext cx="6850080" cy="188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343080" indent="-3416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Пројектовано је смањење </a:t>
            </a:r>
            <a:r>
              <a:rPr b="1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непореских прихода </a:t>
            </a:r>
            <a:r>
              <a:rPr b="0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за 4.407.139,00 динара.</a:t>
            </a:r>
            <a:endParaRPr b="0" lang="sr-Latn-RS" sz="2400" spc="-1" strike="noStrike">
              <a:latin typeface="Arial"/>
            </a:endParaRPr>
          </a:p>
          <a:p>
            <a:pPr marL="343080" indent="-3416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Пројектован је исти ниво </a:t>
            </a:r>
            <a:r>
              <a:rPr b="1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трансфера</a:t>
            </a:r>
            <a:r>
              <a:rPr b="0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sr-Latn-RS" sz="2400" spc="-1" strike="noStrike">
              <a:latin typeface="Arial"/>
            </a:endParaRPr>
          </a:p>
          <a:p>
            <a:pPr marL="343080" indent="-3416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Очекивано је смањење </a:t>
            </a:r>
            <a:r>
              <a:rPr b="1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примања од продаје нефинансијске имовине</a:t>
            </a:r>
            <a:r>
              <a:rPr b="0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за 383.000,00 динара.</a:t>
            </a:r>
            <a:endParaRPr b="0" lang="sr-Latn-RS" sz="2400" spc="-1" strike="noStrike">
              <a:latin typeface="Arial"/>
            </a:endParaRPr>
          </a:p>
        </p:txBody>
      </p:sp>
      <p:sp>
        <p:nvSpPr>
          <p:cNvPr id="342" name="CustomShape 5"/>
          <p:cNvSpPr/>
          <p:nvPr/>
        </p:nvSpPr>
        <p:spPr>
          <a:xfrm>
            <a:off x="1028880" y="2965320"/>
            <a:ext cx="484200" cy="97632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40">
            <a:solidFill>
              <a:srgbClr val="739cc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43" name="CustomShape 6"/>
          <p:cNvSpPr/>
          <p:nvPr/>
        </p:nvSpPr>
        <p:spPr>
          <a:xfrm>
            <a:off x="1028880" y="5388120"/>
            <a:ext cx="484200" cy="812880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40">
            <a:solidFill>
              <a:srgbClr val="739cc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44" name="CustomShape 7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C1AB9650-A196-40ED-BE68-4C75C52C84A6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12</a:t>
            </a:fld>
            <a:endParaRPr b="0" lang="sr-Latn-R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CustomShape 1"/>
          <p:cNvSpPr/>
          <p:nvPr/>
        </p:nvSpPr>
        <p:spPr>
          <a:xfrm>
            <a:off x="457200" y="274680"/>
            <a:ext cx="8228160" cy="776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1" lang="sr-Latn-RS" sz="3000" spc="-1" strike="noStrike">
                <a:solidFill>
                  <a:srgbClr val="000000"/>
                </a:solidFill>
                <a:latin typeface="Calibri"/>
                <a:ea typeface="DejaVu Sans"/>
              </a:rPr>
              <a:t>На шта се троше јавна средства?</a:t>
            </a:r>
            <a:endParaRPr b="0" lang="sr-Latn-RS" sz="3000" spc="-1" strike="noStrike">
              <a:latin typeface="Arial"/>
            </a:endParaRPr>
          </a:p>
        </p:txBody>
      </p:sp>
      <p:sp>
        <p:nvSpPr>
          <p:cNvPr id="346" name="CustomShape 2"/>
          <p:cNvSpPr/>
          <p:nvPr/>
        </p:nvSpPr>
        <p:spPr>
          <a:xfrm>
            <a:off x="457200" y="1387440"/>
            <a:ext cx="8228160" cy="506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137160" algn="just"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Буџет мора бити у равнотежи, што значи да расходи морају одговарати приходима. Укупни планирани расходи и издаци за 2026. годину у Нацрту одлуке о буџету  износе: </a:t>
            </a:r>
            <a:endParaRPr b="0" lang="sr-Latn-RS" sz="1600" spc="-1" strike="noStrike">
              <a:latin typeface="Arial"/>
            </a:endParaRPr>
          </a:p>
          <a:p>
            <a:pPr marL="137160"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  <a:p>
            <a:pPr marL="137160"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  <a:p>
            <a:pPr marL="137160"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  <a:p>
            <a:pPr marL="137160" algn="just"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  <a:p>
            <a:pPr marL="423000" indent="-284400" algn="just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1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РАСХОДИ 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b="0" lang="sr-Latn-RS" sz="1600" spc="-1" strike="noStrike">
              <a:latin typeface="Arial"/>
            </a:endParaRPr>
          </a:p>
          <a:p>
            <a:pPr marL="423000" indent="-284400" algn="just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1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ИЗДАЦИ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представљају трошкове изградње или инвестиционог одржавања већ постојећих објеката, набавку земљишта, машина и опрeме неопходне за рад буџетских корисника.</a:t>
            </a:r>
            <a:endParaRPr b="0" lang="sr-Latn-RS" sz="1600" spc="-1" strike="noStrike">
              <a:latin typeface="Arial"/>
            </a:endParaRPr>
          </a:p>
          <a:p>
            <a:pPr marL="423000" indent="-284400" algn="just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1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РАСХОДИ И ИЗДАЦИ 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морају се исказивати на законом прописан начин, односно морају се исказивати: по </a:t>
            </a:r>
            <a:r>
              <a:rPr b="0" i="1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програмима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који показују колико се троши за извршавање основних надлежности и стратешких циљева општине; по </a:t>
            </a:r>
            <a:r>
              <a:rPr b="0" i="1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основној намени 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која показује за коју врсту трошка се средства издвајају; по </a:t>
            </a:r>
            <a:r>
              <a:rPr b="0" i="1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функцији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која показује функционалну намену за одређену област и по </a:t>
            </a:r>
            <a:r>
              <a:rPr b="0" i="1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корисницима буџета 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што показује организацију рада општине.</a:t>
            </a:r>
            <a:endParaRPr b="0" lang="sr-Latn-RS" sz="1600" spc="-1" strike="noStrike">
              <a:latin typeface="Arial"/>
            </a:endParaRPr>
          </a:p>
          <a:p>
            <a:pPr marL="137160" algn="just"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</p:txBody>
      </p:sp>
      <p:sp>
        <p:nvSpPr>
          <p:cNvPr id="347" name="CustomShape 3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8A53A3B4-1207-406F-AC3A-1FDC6F3A2579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13</a:t>
            </a:fld>
            <a:endParaRPr b="0" lang="sr-Latn-RS" sz="1200" spc="-1" strike="noStrike">
              <a:latin typeface="Arial"/>
            </a:endParaRPr>
          </a:p>
        </p:txBody>
      </p:sp>
      <p:sp>
        <p:nvSpPr>
          <p:cNvPr id="348" name="CustomShape 4"/>
          <p:cNvSpPr/>
          <p:nvPr/>
        </p:nvSpPr>
        <p:spPr>
          <a:xfrm>
            <a:off x="2879640" y="2205000"/>
            <a:ext cx="3382920" cy="934560"/>
          </a:xfrm>
          <a:prstGeom prst="roundRect">
            <a:avLst>
              <a:gd name="adj" fmla="val 16667"/>
            </a:avLst>
          </a:prstGeom>
          <a:ln>
            <a:solidFill>
              <a:srgbClr val="98b855"/>
            </a:solidFill>
            <a:round/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sr-Latn-R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991.206.733,00 динара</a:t>
            </a:r>
            <a:endParaRPr b="0" lang="sr-Latn-R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CustomShape 1"/>
          <p:cNvSpPr/>
          <p:nvPr/>
        </p:nvSpPr>
        <p:spPr>
          <a:xfrm>
            <a:off x="4648320" y="1600200"/>
            <a:ext cx="4037040" cy="452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50" name="CustomShape 2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1DA2B420-D1D6-4FFE-A5BC-D889BE82794E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13</a:t>
            </a:fld>
            <a:endParaRPr b="0" lang="sr-Latn-RS" sz="1200" spc="-1" strike="noStrike">
              <a:latin typeface="Arial"/>
            </a:endParaRPr>
          </a:p>
        </p:txBody>
      </p:sp>
      <p:sp>
        <p:nvSpPr>
          <p:cNvPr id="351" name="CustomShape 3"/>
          <p:cNvSpPr/>
          <p:nvPr/>
        </p:nvSpPr>
        <p:spPr>
          <a:xfrm>
            <a:off x="609480" y="263880"/>
            <a:ext cx="8228160" cy="618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91000"/>
          </a:bodyPr>
          <a:p>
            <a:pPr algn="ctr">
              <a:lnSpc>
                <a:spcPct val="100000"/>
              </a:lnSpc>
            </a:pPr>
            <a:r>
              <a:rPr b="0" lang="sr-Latn-RS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Шта су расходи и издаци буџета?</a:t>
            </a:r>
            <a:endParaRPr b="0" lang="sr-Latn-RS" sz="4400" spc="-1" strike="noStrike">
              <a:latin typeface="Arial"/>
            </a:endParaRPr>
          </a:p>
        </p:txBody>
      </p:sp>
      <p:grpSp>
        <p:nvGrpSpPr>
          <p:cNvPr id="352" name="Group 4"/>
          <p:cNvGrpSpPr/>
          <p:nvPr/>
        </p:nvGrpSpPr>
        <p:grpSpPr>
          <a:xfrm>
            <a:off x="457200" y="1196280"/>
            <a:ext cx="8228160" cy="5462280"/>
            <a:chOff x="457200" y="1196280"/>
            <a:chExt cx="8228160" cy="5462280"/>
          </a:xfrm>
        </p:grpSpPr>
        <p:sp>
          <p:nvSpPr>
            <p:cNvPr id="353" name="CustomShape 5"/>
            <p:cNvSpPr/>
            <p:nvPr/>
          </p:nvSpPr>
          <p:spPr>
            <a:xfrm>
              <a:off x="457200" y="1298160"/>
              <a:ext cx="2053800" cy="2955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6560" rIns="106560" tIns="38160" bIns="38160" anchor="ctr">
              <a:noAutofit/>
            </a:bodyPr>
            <a:p>
              <a:pPr algn="r">
                <a:lnSpc>
                  <a:spcPct val="90000"/>
                </a:lnSpc>
                <a:spcAft>
                  <a:spcPts val="524"/>
                </a:spcAft>
              </a:pPr>
              <a:r>
                <a:rPr b="1" lang="sr-Latn-RS" sz="15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Расходи за запослене</a:t>
              </a:r>
              <a:endParaRPr b="0" lang="sr-Latn-RS" sz="1500" spc="-1" strike="noStrike">
                <a:latin typeface="Arial"/>
              </a:endParaRPr>
            </a:p>
          </p:txBody>
        </p:sp>
        <p:sp>
          <p:nvSpPr>
            <p:cNvPr id="354" name="CustomShape 6"/>
            <p:cNvSpPr/>
            <p:nvPr/>
          </p:nvSpPr>
          <p:spPr>
            <a:xfrm>
              <a:off x="2512440" y="1196280"/>
              <a:ext cx="409680" cy="49968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355" name="CustomShape 7"/>
            <p:cNvSpPr/>
            <p:nvPr/>
          </p:nvSpPr>
          <p:spPr>
            <a:xfrm>
              <a:off x="3088080" y="1196280"/>
              <a:ext cx="5589360" cy="499680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53280" rIns="53280" tIns="53280" bIns="53280" anchor="ctr">
              <a:noAutofit/>
            </a:bodyPr>
            <a:p>
              <a:pPr lvl="1" marL="114480" indent="-113040">
                <a:lnSpc>
                  <a:spcPct val="90000"/>
                </a:lnSpc>
                <a:spcAft>
                  <a:spcPts val="210"/>
                </a:spcAft>
                <a:buClr>
                  <a:srgbClr val="ffffff"/>
                </a:buClr>
                <a:buFont typeface="Symbol"/>
                <a:buChar char=""/>
              </a:pPr>
              <a:r>
                <a:rPr b="1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Расходи за запослене </a:t>
              </a:r>
              <a:r>
                <a:rPr b="0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представљају све трошкове за запослене, како у управи тако и код буџетских корисника</a:t>
              </a:r>
              <a:endParaRPr b="0" lang="sr-Latn-RS" sz="1400" spc="-1" strike="noStrike">
                <a:latin typeface="Arial"/>
              </a:endParaRPr>
            </a:p>
          </p:txBody>
        </p:sp>
        <p:sp>
          <p:nvSpPr>
            <p:cNvPr id="356" name="CustomShape 8"/>
            <p:cNvSpPr/>
            <p:nvPr/>
          </p:nvSpPr>
          <p:spPr>
            <a:xfrm>
              <a:off x="457200" y="1853280"/>
              <a:ext cx="2053800" cy="49968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6560" rIns="106560" tIns="38160" bIns="38160" anchor="ctr">
              <a:noAutofit/>
            </a:bodyPr>
            <a:p>
              <a:pPr algn="r">
                <a:lnSpc>
                  <a:spcPct val="90000"/>
                </a:lnSpc>
                <a:spcAft>
                  <a:spcPts val="524"/>
                </a:spcAft>
              </a:pPr>
              <a:r>
                <a:rPr b="1" lang="sr-Latn-RS" sz="15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Коришћење роба и услуга </a:t>
              </a:r>
              <a:endParaRPr b="0" lang="sr-Latn-RS" sz="1500" spc="-1" strike="noStrike">
                <a:latin typeface="Arial"/>
              </a:endParaRPr>
            </a:p>
          </p:txBody>
        </p:sp>
        <p:sp>
          <p:nvSpPr>
            <p:cNvPr id="357" name="CustomShape 9"/>
            <p:cNvSpPr/>
            <p:nvPr/>
          </p:nvSpPr>
          <p:spPr>
            <a:xfrm>
              <a:off x="2512440" y="1751400"/>
              <a:ext cx="409680" cy="70344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358" name="CustomShape 10"/>
            <p:cNvSpPr/>
            <p:nvPr/>
          </p:nvSpPr>
          <p:spPr>
            <a:xfrm>
              <a:off x="3088080" y="1751400"/>
              <a:ext cx="5589360" cy="70344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53280" rIns="53280" tIns="53280" bIns="53280" anchor="ctr">
              <a:noAutofit/>
            </a:bodyPr>
            <a:p>
              <a:pPr lvl="1" marL="114480" indent="-113040" algn="just">
                <a:lnSpc>
                  <a:spcPct val="90000"/>
                </a:lnSpc>
                <a:spcAft>
                  <a:spcPts val="210"/>
                </a:spcAft>
                <a:buClr>
                  <a:srgbClr val="ffffff"/>
                </a:buClr>
                <a:buFont typeface="Symbol"/>
                <a:buChar char=""/>
              </a:pPr>
              <a:r>
                <a:rPr b="1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Коришћење роба и услуга </a:t>
              </a:r>
              <a:r>
                <a:rPr b="0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    </a:r>
              <a:endParaRPr b="0" lang="sr-Latn-RS" sz="1400" spc="-1" strike="noStrike">
                <a:latin typeface="Arial"/>
              </a:endParaRPr>
            </a:p>
          </p:txBody>
        </p:sp>
        <p:sp>
          <p:nvSpPr>
            <p:cNvPr id="359" name="CustomShape 11"/>
            <p:cNvSpPr/>
            <p:nvPr/>
          </p:nvSpPr>
          <p:spPr>
            <a:xfrm>
              <a:off x="457200" y="2807280"/>
              <a:ext cx="2053800" cy="2955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6560" rIns="106560" tIns="38160" bIns="38160" anchor="ctr">
              <a:noAutofit/>
            </a:bodyPr>
            <a:p>
              <a:pPr algn="r">
                <a:lnSpc>
                  <a:spcPct val="90000"/>
                </a:lnSpc>
                <a:spcAft>
                  <a:spcPts val="524"/>
                </a:spcAft>
              </a:pPr>
              <a:r>
                <a:rPr b="1" lang="sr-Latn-RS" sz="15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Дотације и трансфери</a:t>
              </a:r>
              <a:endParaRPr b="0" lang="sr-Latn-RS" sz="1500" spc="-1" strike="noStrike">
                <a:latin typeface="Arial"/>
              </a:endParaRPr>
            </a:p>
          </p:txBody>
        </p:sp>
        <p:sp>
          <p:nvSpPr>
            <p:cNvPr id="360" name="CustomShape 12"/>
            <p:cNvSpPr/>
            <p:nvPr/>
          </p:nvSpPr>
          <p:spPr>
            <a:xfrm>
              <a:off x="2512440" y="2510280"/>
              <a:ext cx="409680" cy="88956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361" name="CustomShape 13"/>
            <p:cNvSpPr/>
            <p:nvPr/>
          </p:nvSpPr>
          <p:spPr>
            <a:xfrm>
              <a:off x="3088080" y="2510280"/>
              <a:ext cx="5589360" cy="88956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53280" rIns="53280" tIns="53280" bIns="53280" anchor="ctr">
              <a:noAutofit/>
            </a:bodyPr>
            <a:p>
              <a:pPr lvl="1" marL="114480" indent="-113040" algn="just">
                <a:lnSpc>
                  <a:spcPct val="90000"/>
                </a:lnSpc>
                <a:spcAft>
                  <a:spcPts val="210"/>
                </a:spcAft>
                <a:buClr>
                  <a:srgbClr val="ffffff"/>
                </a:buClr>
                <a:buFont typeface="Symbol"/>
                <a:buChar char=""/>
              </a:pPr>
              <a:r>
                <a:rPr b="1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Дотације и трансфери </a:t>
              </a:r>
              <a:r>
                <a:rPr b="0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су трошкови које локална самоуправа има за исплату институцијама које су у примарној надлежности централног/покрајинског нивоа као што су школе, центар за социјални рад, дом здравља. </a:t>
              </a:r>
              <a:endParaRPr b="0" lang="sr-Latn-RS" sz="1400" spc="-1" strike="noStrike">
                <a:latin typeface="Arial"/>
              </a:endParaRPr>
            </a:p>
          </p:txBody>
        </p:sp>
        <p:sp>
          <p:nvSpPr>
            <p:cNvPr id="362" name="CustomShape 14"/>
            <p:cNvSpPr/>
            <p:nvPr/>
          </p:nvSpPr>
          <p:spPr>
            <a:xfrm>
              <a:off x="457200" y="3557160"/>
              <a:ext cx="2053800" cy="2955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6560" rIns="106560" tIns="38160" bIns="38160" anchor="ctr">
              <a:noAutofit/>
            </a:bodyPr>
            <a:p>
              <a:pPr algn="r">
                <a:lnSpc>
                  <a:spcPct val="90000"/>
                </a:lnSpc>
                <a:spcAft>
                  <a:spcPts val="524"/>
                </a:spcAft>
              </a:pPr>
              <a:r>
                <a:rPr b="1" lang="sr-Latn-RS" sz="15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Остали расходи</a:t>
              </a:r>
              <a:endParaRPr b="0" lang="sr-Latn-RS" sz="1500" spc="-1" strike="noStrike">
                <a:latin typeface="Arial"/>
              </a:endParaRPr>
            </a:p>
          </p:txBody>
        </p:sp>
        <p:sp>
          <p:nvSpPr>
            <p:cNvPr id="363" name="CustomShape 15"/>
            <p:cNvSpPr/>
            <p:nvPr/>
          </p:nvSpPr>
          <p:spPr>
            <a:xfrm>
              <a:off x="2512440" y="3455280"/>
              <a:ext cx="409680" cy="49968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364" name="CustomShape 16"/>
            <p:cNvSpPr/>
            <p:nvPr/>
          </p:nvSpPr>
          <p:spPr>
            <a:xfrm>
              <a:off x="3088080" y="3455280"/>
              <a:ext cx="5589360" cy="49968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53280" rIns="53280" tIns="53280" bIns="53280" anchor="ctr">
              <a:noAutofit/>
            </a:bodyPr>
            <a:p>
              <a:pPr lvl="1" marL="114480" indent="-113040" algn="just">
                <a:lnSpc>
                  <a:spcPct val="90000"/>
                </a:lnSpc>
                <a:spcAft>
                  <a:spcPts val="210"/>
                </a:spcAft>
                <a:buClr>
                  <a:srgbClr val="ffffff"/>
                </a:buClr>
                <a:buFont typeface="Symbol"/>
                <a:buChar char=""/>
              </a:pPr>
              <a:r>
                <a:rPr b="1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Остали расходи </a:t>
              </a:r>
              <a:r>
                <a:rPr b="0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обухватају дотације невладиним организацијама, порезе, таксе, новчане казне.</a:t>
              </a:r>
              <a:endParaRPr b="0" lang="sr-Latn-RS" sz="1400" spc="-1" strike="noStrike">
                <a:latin typeface="Arial"/>
              </a:endParaRPr>
            </a:p>
          </p:txBody>
        </p:sp>
        <p:sp>
          <p:nvSpPr>
            <p:cNvPr id="365" name="CustomShape 17"/>
            <p:cNvSpPr/>
            <p:nvPr/>
          </p:nvSpPr>
          <p:spPr>
            <a:xfrm>
              <a:off x="457200" y="4112640"/>
              <a:ext cx="2055960" cy="2955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6560" rIns="106560" tIns="38160" bIns="38160" anchor="ctr">
              <a:noAutofit/>
            </a:bodyPr>
            <a:p>
              <a:pPr algn="r">
                <a:lnSpc>
                  <a:spcPct val="90000"/>
                </a:lnSpc>
                <a:spcAft>
                  <a:spcPts val="524"/>
                </a:spcAft>
              </a:pPr>
              <a:r>
                <a:rPr b="1" lang="sr-Latn-RS" sz="15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Субвенције</a:t>
              </a:r>
              <a:endParaRPr b="0" lang="sr-Latn-RS" sz="1500" spc="-1" strike="noStrike">
                <a:latin typeface="Arial"/>
              </a:endParaRPr>
            </a:p>
          </p:txBody>
        </p:sp>
        <p:sp>
          <p:nvSpPr>
            <p:cNvPr id="366" name="CustomShape 18"/>
            <p:cNvSpPr/>
            <p:nvPr/>
          </p:nvSpPr>
          <p:spPr>
            <a:xfrm>
              <a:off x="2514600" y="4010400"/>
              <a:ext cx="410040" cy="49968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367" name="CustomShape 19"/>
            <p:cNvSpPr/>
            <p:nvPr/>
          </p:nvSpPr>
          <p:spPr>
            <a:xfrm>
              <a:off x="3090600" y="4010400"/>
              <a:ext cx="5594760" cy="49968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53280" rIns="53280" tIns="53280" bIns="53280" anchor="ctr">
              <a:noAutofit/>
            </a:bodyPr>
            <a:p>
              <a:pPr lvl="1" marL="114480" indent="-113040" algn="just">
                <a:lnSpc>
                  <a:spcPct val="90000"/>
                </a:lnSpc>
                <a:spcAft>
                  <a:spcPts val="210"/>
                </a:spcAft>
                <a:buClr>
                  <a:srgbClr val="ffffff"/>
                </a:buClr>
                <a:buFont typeface="Symbol"/>
                <a:buChar char=""/>
              </a:pPr>
              <a:r>
                <a:rPr b="1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Субвенције</a:t>
              </a:r>
              <a:r>
                <a:rPr b="0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 сe одобравају за функционисање међумесног превоза и  пољопривредним произвођачима. </a:t>
              </a:r>
              <a:endParaRPr b="0" lang="sr-Latn-RS" sz="1400" spc="-1" strike="noStrike">
                <a:latin typeface="Arial"/>
              </a:endParaRPr>
            </a:p>
          </p:txBody>
        </p:sp>
        <p:sp>
          <p:nvSpPr>
            <p:cNvPr id="368" name="CustomShape 20"/>
            <p:cNvSpPr/>
            <p:nvPr/>
          </p:nvSpPr>
          <p:spPr>
            <a:xfrm>
              <a:off x="457200" y="4667760"/>
              <a:ext cx="2053800" cy="2955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6560" rIns="106560" tIns="38160" bIns="38160" anchor="ctr">
              <a:noAutofit/>
            </a:bodyPr>
            <a:p>
              <a:pPr algn="r">
                <a:lnSpc>
                  <a:spcPct val="90000"/>
                </a:lnSpc>
                <a:spcAft>
                  <a:spcPts val="524"/>
                </a:spcAft>
              </a:pPr>
              <a:r>
                <a:rPr b="1" lang="sr-Latn-RS" sz="15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Социјална заштита</a:t>
              </a:r>
              <a:endParaRPr b="0" lang="sr-Latn-RS" sz="1500" spc="-1" strike="noStrike">
                <a:latin typeface="Arial"/>
              </a:endParaRPr>
            </a:p>
          </p:txBody>
        </p:sp>
        <p:sp>
          <p:nvSpPr>
            <p:cNvPr id="369" name="CustomShape 21"/>
            <p:cNvSpPr/>
            <p:nvPr/>
          </p:nvSpPr>
          <p:spPr>
            <a:xfrm>
              <a:off x="2512440" y="4565520"/>
              <a:ext cx="409680" cy="49968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370" name="CustomShape 22"/>
            <p:cNvSpPr/>
            <p:nvPr/>
          </p:nvSpPr>
          <p:spPr>
            <a:xfrm>
              <a:off x="3088080" y="4565520"/>
              <a:ext cx="5589360" cy="49968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53280" rIns="53280" tIns="53280" bIns="53280" anchor="ctr">
              <a:noAutofit/>
            </a:bodyPr>
            <a:p>
              <a:pPr lvl="1" marL="114480" indent="-113040" algn="just">
                <a:lnSpc>
                  <a:spcPct val="90000"/>
                </a:lnSpc>
                <a:spcAft>
                  <a:spcPts val="210"/>
                </a:spcAft>
                <a:buClr>
                  <a:srgbClr val="ffffff"/>
                </a:buClr>
                <a:buFont typeface="Symbol"/>
                <a:buChar char=""/>
              </a:pPr>
              <a:r>
                <a:rPr b="1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Социјална заштита </a:t>
              </a:r>
              <a:r>
                <a:rPr b="0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обухвата све трошкове исплате социјалне помоћи за различите категорије грађана.</a:t>
              </a:r>
              <a:endParaRPr b="0" lang="sr-Latn-RS" sz="1400" spc="-1" strike="noStrike">
                <a:latin typeface="Arial"/>
              </a:endParaRPr>
            </a:p>
          </p:txBody>
        </p:sp>
        <p:sp>
          <p:nvSpPr>
            <p:cNvPr id="371" name="CustomShape 23"/>
            <p:cNvSpPr/>
            <p:nvPr/>
          </p:nvSpPr>
          <p:spPr>
            <a:xfrm>
              <a:off x="457200" y="5343480"/>
              <a:ext cx="2053800" cy="2955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6560" rIns="106560" tIns="38160" bIns="38160" anchor="ctr">
              <a:noAutofit/>
            </a:bodyPr>
            <a:p>
              <a:pPr algn="r">
                <a:lnSpc>
                  <a:spcPct val="90000"/>
                </a:lnSpc>
                <a:spcAft>
                  <a:spcPts val="524"/>
                </a:spcAft>
              </a:pPr>
              <a:r>
                <a:rPr b="1" lang="sr-Latn-RS" sz="15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Буџетска резерва</a:t>
              </a:r>
              <a:endParaRPr b="0" lang="sr-Latn-RS" sz="1500" spc="-1" strike="noStrike">
                <a:latin typeface="Arial"/>
              </a:endParaRPr>
            </a:p>
          </p:txBody>
        </p:sp>
        <p:sp>
          <p:nvSpPr>
            <p:cNvPr id="372" name="CustomShape 24"/>
            <p:cNvSpPr/>
            <p:nvPr/>
          </p:nvSpPr>
          <p:spPr>
            <a:xfrm>
              <a:off x="2512440" y="5120640"/>
              <a:ext cx="409680" cy="74124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373" name="CustomShape 25"/>
            <p:cNvSpPr/>
            <p:nvPr/>
          </p:nvSpPr>
          <p:spPr>
            <a:xfrm>
              <a:off x="3088080" y="5120640"/>
              <a:ext cx="5589360" cy="74124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57240" rIns="57240" tIns="57240" bIns="57240" anchor="ctr">
              <a:noAutofit/>
            </a:bodyPr>
            <a:p>
              <a:pPr lvl="1" marL="114480" indent="-113040" algn="just">
                <a:lnSpc>
                  <a:spcPct val="90000"/>
                </a:lnSpc>
                <a:spcAft>
                  <a:spcPts val="224"/>
                </a:spcAft>
                <a:buClr>
                  <a:srgbClr val="ffffff"/>
                </a:buClr>
                <a:buFont typeface="Symbol"/>
                <a:buChar char=""/>
              </a:pPr>
              <a:r>
                <a:rPr b="1" lang="sr-Latn-RS" sz="15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Буџетска резерва </a:t>
              </a:r>
              <a:r>
                <a:rPr b="0" lang="sr-Latn-RS" sz="15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представља новац који се користи за непланиране или недовољно планиране сврхе, као и у случају ванредних околности.</a:t>
              </a:r>
              <a:endParaRPr b="0" lang="sr-Latn-RS" sz="1500" spc="-1" strike="noStrike">
                <a:latin typeface="Arial"/>
              </a:endParaRPr>
            </a:p>
          </p:txBody>
        </p:sp>
        <p:sp>
          <p:nvSpPr>
            <p:cNvPr id="374" name="CustomShape 26"/>
            <p:cNvSpPr/>
            <p:nvPr/>
          </p:nvSpPr>
          <p:spPr>
            <a:xfrm>
              <a:off x="457200" y="6140160"/>
              <a:ext cx="2053800" cy="2955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06560" rIns="106560" tIns="38160" bIns="38160" anchor="ctr">
              <a:noAutofit/>
            </a:bodyPr>
            <a:p>
              <a:pPr algn="r">
                <a:lnSpc>
                  <a:spcPct val="90000"/>
                </a:lnSpc>
                <a:spcAft>
                  <a:spcPts val="524"/>
                </a:spcAft>
              </a:pPr>
              <a:r>
                <a:rPr b="1" lang="sr-Latn-RS" sz="15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Капитални издаци</a:t>
              </a:r>
              <a:endParaRPr b="0" lang="sr-Latn-RS" sz="1500" spc="-1" strike="noStrike">
                <a:latin typeface="Arial"/>
              </a:endParaRPr>
            </a:p>
          </p:txBody>
        </p:sp>
        <p:sp>
          <p:nvSpPr>
            <p:cNvPr id="375" name="CustomShape 27"/>
            <p:cNvSpPr/>
            <p:nvPr/>
          </p:nvSpPr>
          <p:spPr>
            <a:xfrm>
              <a:off x="2512440" y="5917320"/>
              <a:ext cx="409680" cy="74124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376" name="CustomShape 28"/>
            <p:cNvSpPr/>
            <p:nvPr/>
          </p:nvSpPr>
          <p:spPr>
            <a:xfrm>
              <a:off x="3088080" y="5917320"/>
              <a:ext cx="5589360" cy="74124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57240" rIns="57240" tIns="57240" bIns="57240" anchor="ctr">
              <a:noAutofit/>
            </a:bodyPr>
            <a:p>
              <a:pPr lvl="1" marL="114480" indent="-113040" algn="just">
                <a:lnSpc>
                  <a:spcPct val="90000"/>
                </a:lnSpc>
                <a:spcAft>
                  <a:spcPts val="224"/>
                </a:spcAft>
                <a:buClr>
                  <a:srgbClr val="ffffff"/>
                </a:buClr>
                <a:buFont typeface="Symbol"/>
                <a:buChar char=""/>
              </a:pPr>
              <a:r>
                <a:rPr b="1" lang="sr-Latn-RS" sz="15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Капитални издаци </a:t>
              </a:r>
              <a:r>
                <a:rPr b="0" lang="sr-Latn-RS" sz="15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су трошкови за изградњу нових, или инвестиционо одржавање постојећих објеката, набавку опреме, машина земљишта и слично.</a:t>
              </a:r>
              <a:endParaRPr b="0" lang="sr-Latn-RS" sz="1500" spc="-1" strike="noStrike">
                <a:latin typeface="Arial"/>
              </a:endParaRPr>
            </a:p>
          </p:txBody>
        </p:sp>
      </p:grpSp>
      <p:grpSp>
        <p:nvGrpSpPr>
          <p:cNvPr id="377" name="Group 29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378" name="CustomShape 30"/>
          <p:cNvSpPr/>
          <p:nvPr/>
        </p:nvSpPr>
        <p:spPr>
          <a:xfrm>
            <a:off x="6705720" y="650880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496D0E5C-53CD-4DAE-A923-EF23D11154F0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14</a:t>
            </a:fld>
            <a:endParaRPr b="0" lang="sr-Latn-R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CustomShape 1"/>
          <p:cNvSpPr/>
          <p:nvPr/>
        </p:nvSpPr>
        <p:spPr>
          <a:xfrm>
            <a:off x="457200" y="260640"/>
            <a:ext cx="8228160" cy="848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97000"/>
          </a:bodyPr>
          <a:p>
            <a:pPr algn="ctr">
              <a:lnSpc>
                <a:spcPct val="100000"/>
              </a:lnSpc>
            </a:pPr>
            <a:r>
              <a:rPr b="1" lang="sr-Latn-RS" sz="3000" spc="-1" strike="noStrike">
                <a:solidFill>
                  <a:srgbClr val="000000"/>
                </a:solidFill>
                <a:latin typeface="Calibri"/>
                <a:ea typeface="DejaVu Sans"/>
              </a:rPr>
              <a:t>Структура пројектованих расхода и издатака буџета за 2026. годину</a:t>
            </a:r>
            <a:endParaRPr b="0" lang="sr-Latn-RS" sz="3000" spc="-1" strike="noStrike">
              <a:latin typeface="Arial"/>
            </a:endParaRPr>
          </a:p>
        </p:txBody>
      </p:sp>
      <p:grpSp>
        <p:nvGrpSpPr>
          <p:cNvPr id="380" name="Group 2"/>
          <p:cNvGrpSpPr/>
          <p:nvPr/>
        </p:nvGrpSpPr>
        <p:grpSpPr>
          <a:xfrm>
            <a:off x="2236320" y="1469160"/>
            <a:ext cx="4669920" cy="4766040"/>
            <a:chOff x="2236320" y="1469160"/>
            <a:chExt cx="4669920" cy="4766040"/>
          </a:xfrm>
        </p:grpSpPr>
        <p:sp>
          <p:nvSpPr>
            <p:cNvPr id="381" name="CustomShape 3"/>
            <p:cNvSpPr/>
            <p:nvPr/>
          </p:nvSpPr>
          <p:spPr>
            <a:xfrm>
              <a:off x="2863440" y="2052360"/>
              <a:ext cx="3702600" cy="3702600"/>
            </a:xfrm>
            <a:prstGeom prst="blockArc">
              <a:avLst>
                <a:gd name="adj1" fmla="val 13069771"/>
                <a:gd name="adj2" fmla="val 15892869"/>
                <a:gd name="adj3" fmla="val 3434"/>
              </a:avLst>
            </a:prstGeom>
            <a:solidFill>
              <a:schemeClr val="accent3">
                <a:hueOff val="11250264"/>
                <a:satOff val="-16880"/>
                <a:lumOff val="-2745"/>
                <a:alphaOff val="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82" name="CustomShape 4"/>
            <p:cNvSpPr/>
            <p:nvPr/>
          </p:nvSpPr>
          <p:spPr>
            <a:xfrm>
              <a:off x="2691360" y="2243880"/>
              <a:ext cx="3702600" cy="3702600"/>
            </a:xfrm>
            <a:prstGeom prst="blockArc">
              <a:avLst>
                <a:gd name="adj1" fmla="val 11148650"/>
                <a:gd name="adj2" fmla="val 13556078"/>
                <a:gd name="adj3" fmla="val 3434"/>
              </a:avLst>
            </a:prstGeom>
            <a:solidFill>
              <a:schemeClr val="accent3">
                <a:hueOff val="9643083"/>
                <a:satOff val="-14469"/>
                <a:lumOff val="-2353"/>
                <a:alphaOff val="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83" name="CustomShape 5"/>
            <p:cNvSpPr/>
            <p:nvPr/>
          </p:nvSpPr>
          <p:spPr>
            <a:xfrm>
              <a:off x="2700720" y="2059560"/>
              <a:ext cx="3702600" cy="3702600"/>
            </a:xfrm>
            <a:prstGeom prst="blockArc">
              <a:avLst>
                <a:gd name="adj1" fmla="val 8100000"/>
                <a:gd name="adj2" fmla="val 10800000"/>
                <a:gd name="adj3" fmla="val 3434"/>
              </a:avLst>
            </a:prstGeom>
            <a:solidFill>
              <a:schemeClr val="accent3">
                <a:hueOff val="8035903"/>
                <a:satOff val="-12057"/>
                <a:lumOff val="-1961"/>
                <a:alphaOff val="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84" name="CustomShape 6"/>
            <p:cNvSpPr/>
            <p:nvPr/>
          </p:nvSpPr>
          <p:spPr>
            <a:xfrm>
              <a:off x="2680560" y="2039400"/>
              <a:ext cx="3702600" cy="3702600"/>
            </a:xfrm>
            <a:prstGeom prst="blockArc">
              <a:avLst>
                <a:gd name="adj1" fmla="val 5309683"/>
                <a:gd name="adj2" fmla="val 8045950"/>
                <a:gd name="adj3" fmla="val 3434"/>
              </a:avLst>
            </a:prstGeom>
            <a:solidFill>
              <a:schemeClr val="accent3">
                <a:hueOff val="6428722"/>
                <a:satOff val="-9646"/>
                <a:lumOff val="-1569"/>
                <a:alphaOff val="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85" name="CustomShape 7"/>
            <p:cNvSpPr/>
            <p:nvPr/>
          </p:nvSpPr>
          <p:spPr>
            <a:xfrm>
              <a:off x="2721960" y="2039040"/>
              <a:ext cx="3702600" cy="3702600"/>
            </a:xfrm>
            <a:prstGeom prst="blockArc">
              <a:avLst>
                <a:gd name="adj1" fmla="val 2755725"/>
                <a:gd name="adj2" fmla="val 5387933"/>
                <a:gd name="adj3" fmla="val 3434"/>
              </a:avLst>
            </a:prstGeom>
            <a:solidFill>
              <a:schemeClr val="accent3">
                <a:hueOff val="4821541"/>
                <a:satOff val="-7234"/>
                <a:lumOff val="-1176"/>
                <a:alphaOff val="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86" name="CustomShape 8"/>
            <p:cNvSpPr/>
            <p:nvPr/>
          </p:nvSpPr>
          <p:spPr>
            <a:xfrm>
              <a:off x="2700720" y="2059560"/>
              <a:ext cx="3702600" cy="3702600"/>
            </a:xfrm>
            <a:prstGeom prst="blockArc">
              <a:avLst>
                <a:gd name="adj1" fmla="val 0"/>
                <a:gd name="adj2" fmla="val 2700000"/>
                <a:gd name="adj3" fmla="val 3434"/>
              </a:avLst>
            </a:prstGeom>
            <a:solidFill>
              <a:schemeClr val="accent3">
                <a:hueOff val="3214361"/>
                <a:satOff val="-4823"/>
                <a:lumOff val="-784"/>
                <a:alphaOff val="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87" name="CustomShape 9"/>
            <p:cNvSpPr/>
            <p:nvPr/>
          </p:nvSpPr>
          <p:spPr>
            <a:xfrm>
              <a:off x="2700720" y="2059560"/>
              <a:ext cx="3702600" cy="3702600"/>
            </a:xfrm>
            <a:prstGeom prst="blockArc">
              <a:avLst>
                <a:gd name="adj1" fmla="val 18900000"/>
                <a:gd name="adj2" fmla="val 0"/>
                <a:gd name="adj3" fmla="val 3434"/>
              </a:avLst>
            </a:prstGeom>
            <a:solidFill>
              <a:schemeClr val="accent3">
                <a:hueOff val="1607181"/>
                <a:satOff val="-2411"/>
                <a:lumOff val="-392"/>
                <a:alphaOff val="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88" name="CustomShape 10"/>
            <p:cNvSpPr/>
            <p:nvPr/>
          </p:nvSpPr>
          <p:spPr>
            <a:xfrm>
              <a:off x="2700720" y="2059560"/>
              <a:ext cx="3702600" cy="3702600"/>
            </a:xfrm>
            <a:prstGeom prst="blockArc">
              <a:avLst>
                <a:gd name="adj1" fmla="val 16200000"/>
                <a:gd name="adj2" fmla="val 18900000"/>
                <a:gd name="adj3" fmla="val 3434"/>
              </a:avLst>
            </a:prstGeom>
            <a:solidFill>
              <a:schemeClr val="accent3">
                <a:hueOff val="0"/>
                <a:satOff val="0"/>
                <a:lumOff val="0"/>
                <a:alphaOff val="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89" name="CustomShape 11"/>
            <p:cNvSpPr/>
            <p:nvPr/>
          </p:nvSpPr>
          <p:spPr>
            <a:xfrm>
              <a:off x="3722040" y="3060000"/>
              <a:ext cx="1660680" cy="1701720"/>
            </a:xfrm>
            <a:prstGeom prst="ellipse">
              <a:avLst/>
            </a:prstGeom>
            <a:solidFill>
              <a:schemeClr val="accent2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17640" rIns="17640" tIns="17640" bIns="17640" anchor="ctr">
              <a:noAutofit/>
            </a:bodyPr>
            <a:p>
              <a:pPr algn="ctr">
                <a:lnSpc>
                  <a:spcPct val="90000"/>
                </a:lnSpc>
                <a:spcAft>
                  <a:spcPts val="490"/>
                </a:spcAft>
              </a:pPr>
              <a:r>
                <a:rPr b="0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Укупни расходи и издаци 991.206.733</a:t>
              </a:r>
              <a:r>
                <a:rPr b="0" lang="sr-Latn-RS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,00</a:t>
              </a:r>
              <a:endParaRPr b="0" lang="sr-Latn-RS" sz="1400" spc="-1" strike="noStrike">
                <a:latin typeface="Arial"/>
              </a:endParaRPr>
            </a:p>
          </p:txBody>
        </p:sp>
        <p:sp>
          <p:nvSpPr>
            <p:cNvPr id="390" name="CustomShape 12"/>
            <p:cNvSpPr/>
            <p:nvPr/>
          </p:nvSpPr>
          <p:spPr>
            <a:xfrm>
              <a:off x="3929760" y="1469160"/>
              <a:ext cx="1245240" cy="1243080"/>
            </a:xfrm>
            <a:prstGeom prst="ellipse">
              <a:avLst/>
            </a:prstGeom>
            <a:solidFill>
              <a:schemeClr val="accent3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7560" rIns="7560" tIns="7560" bIns="7560" anchor="ctr">
              <a:noAutofit/>
            </a:bodyPr>
            <a:p>
              <a:pPr algn="ctr">
                <a:lnSpc>
                  <a:spcPct val="90000"/>
                </a:lnSpc>
                <a:spcAft>
                  <a:spcPts val="210"/>
                </a:spcAft>
              </a:pPr>
              <a:r>
                <a:rPr b="0" lang="sr-Latn-RS" sz="6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Коришћење роба и услуга 247.651.600,00</a:t>
              </a:r>
              <a:r>
                <a:rPr b="0" lang="sr-Latn-RS" sz="6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 </a:t>
              </a:r>
              <a:r>
                <a:rPr b="0" lang="sr-Latn-RS" sz="6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динара</a:t>
              </a:r>
              <a:endParaRPr b="0" lang="sr-Latn-RS" sz="600" spc="-1" strike="noStrike">
                <a:latin typeface="Arial"/>
              </a:endParaRPr>
            </a:p>
          </p:txBody>
        </p:sp>
        <p:sp>
          <p:nvSpPr>
            <p:cNvPr id="391" name="CustomShape 13"/>
            <p:cNvSpPr/>
            <p:nvPr/>
          </p:nvSpPr>
          <p:spPr>
            <a:xfrm>
              <a:off x="5257440" y="2050560"/>
              <a:ext cx="1163880" cy="1146600"/>
            </a:xfrm>
            <a:prstGeom prst="ellipse">
              <a:avLst/>
            </a:prstGeom>
            <a:solidFill>
              <a:schemeClr val="accent3">
                <a:hueOff val="1607181"/>
                <a:satOff val="-2411"/>
                <a:lumOff val="-392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7560" rIns="7560" tIns="7560" bIns="7560" anchor="ctr">
              <a:noAutofit/>
            </a:bodyPr>
            <a:p>
              <a:pPr algn="ctr">
                <a:lnSpc>
                  <a:spcPct val="90000"/>
                </a:lnSpc>
                <a:spcAft>
                  <a:spcPts val="210"/>
                </a:spcAft>
              </a:pPr>
              <a:r>
                <a:rPr b="0" lang="sr-Latn-RS" sz="6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Дотације и трансфери 116.145.000,00</a:t>
              </a:r>
              <a:r>
                <a:rPr b="0" lang="sr-Latn-RS" sz="6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 динара</a:t>
              </a:r>
              <a:endParaRPr b="0" lang="sr-Latn-RS" sz="600" spc="-1" strike="noStrike">
                <a:latin typeface="Arial"/>
              </a:endParaRPr>
            </a:p>
          </p:txBody>
        </p:sp>
        <p:sp>
          <p:nvSpPr>
            <p:cNvPr id="392" name="CustomShape 14"/>
            <p:cNvSpPr/>
            <p:nvPr/>
          </p:nvSpPr>
          <p:spPr>
            <a:xfrm>
              <a:off x="5838840" y="3385080"/>
              <a:ext cx="1067400" cy="1051560"/>
            </a:xfrm>
            <a:prstGeom prst="ellipse">
              <a:avLst/>
            </a:prstGeom>
            <a:solidFill>
              <a:schemeClr val="accent3">
                <a:hueOff val="3214361"/>
                <a:satOff val="-4823"/>
                <a:lumOff val="-784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7560" rIns="7560" tIns="7560" bIns="7560" anchor="ctr">
              <a:noAutofit/>
            </a:bodyPr>
            <a:p>
              <a:pPr algn="ctr">
                <a:lnSpc>
                  <a:spcPct val="90000"/>
                </a:lnSpc>
                <a:spcAft>
                  <a:spcPts val="210"/>
                </a:spcAft>
              </a:pPr>
              <a:r>
                <a:rPr b="0" lang="sr-Latn-RS" sz="6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Расходи за запослене </a:t>
              </a:r>
              <a:r>
                <a:rPr b="0" lang="sr-Latn-RS" sz="6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282.535.045,00</a:t>
              </a:r>
              <a:r>
                <a:rPr b="0" lang="sr-Latn-RS" sz="6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инара</a:t>
              </a:r>
              <a:endParaRPr b="0" lang="sr-Latn-RS" sz="600" spc="-1" strike="noStrike">
                <a:latin typeface="Arial"/>
              </a:endParaRPr>
            </a:p>
          </p:txBody>
        </p:sp>
        <p:sp>
          <p:nvSpPr>
            <p:cNvPr id="393" name="CustomShape 15"/>
            <p:cNvSpPr/>
            <p:nvPr/>
          </p:nvSpPr>
          <p:spPr>
            <a:xfrm>
              <a:off x="5307480" y="4685040"/>
              <a:ext cx="1063800" cy="1026000"/>
            </a:xfrm>
            <a:prstGeom prst="ellipse">
              <a:avLst/>
            </a:prstGeom>
            <a:solidFill>
              <a:schemeClr val="accent3">
                <a:hueOff val="4821541"/>
                <a:satOff val="-7234"/>
                <a:lumOff val="-1176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7560" rIns="7560" tIns="7560" bIns="7560" anchor="ctr">
              <a:noAutofit/>
            </a:bodyPr>
            <a:p>
              <a:pPr algn="ctr">
                <a:lnSpc>
                  <a:spcPct val="90000"/>
                </a:lnSpc>
                <a:spcAft>
                  <a:spcPts val="210"/>
                </a:spcAft>
              </a:pPr>
              <a:r>
                <a:rPr b="0" lang="sr-Latn-RS" sz="6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Социјална помоћ 55.082.378,00</a:t>
              </a:r>
              <a:r>
                <a:rPr b="0" lang="sr-Latn-RS" sz="6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динара</a:t>
              </a:r>
              <a:endParaRPr b="0" lang="sr-Latn-RS" sz="600" spc="-1" strike="noStrike">
                <a:latin typeface="Arial"/>
              </a:endParaRPr>
            </a:p>
          </p:txBody>
        </p:sp>
        <p:sp>
          <p:nvSpPr>
            <p:cNvPr id="394" name="CustomShape 16"/>
            <p:cNvSpPr/>
            <p:nvPr/>
          </p:nvSpPr>
          <p:spPr>
            <a:xfrm>
              <a:off x="4061880" y="5185800"/>
              <a:ext cx="1035360" cy="1049400"/>
            </a:xfrm>
            <a:prstGeom prst="ellipse">
              <a:avLst/>
            </a:prstGeom>
            <a:solidFill>
              <a:schemeClr val="accent3">
                <a:hueOff val="6428722"/>
                <a:satOff val="-9646"/>
                <a:lumOff val="-1569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7560" rIns="7560" tIns="7560" bIns="7560" anchor="ctr">
              <a:noAutofit/>
            </a:bodyPr>
            <a:p>
              <a:pPr algn="ctr">
                <a:lnSpc>
                  <a:spcPct val="90000"/>
                </a:lnSpc>
                <a:spcAft>
                  <a:spcPts val="210"/>
                </a:spcAft>
              </a:pPr>
              <a:r>
                <a:rPr b="0" lang="sr-Latn-RS" sz="6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Субвенције 23.000.000,00</a:t>
              </a:r>
              <a:r>
                <a:rPr b="0" lang="sr-Latn-RS" sz="6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динара</a:t>
              </a:r>
              <a:endParaRPr b="0" lang="sr-Latn-RS" sz="600" spc="-1" strike="noStrike">
                <a:latin typeface="Arial"/>
              </a:endParaRPr>
            </a:p>
          </p:txBody>
        </p:sp>
        <p:sp>
          <p:nvSpPr>
            <p:cNvPr id="395" name="CustomShape 17"/>
            <p:cNvSpPr/>
            <p:nvPr/>
          </p:nvSpPr>
          <p:spPr>
            <a:xfrm>
              <a:off x="2763360" y="4685040"/>
              <a:ext cx="1003320" cy="1026000"/>
            </a:xfrm>
            <a:prstGeom prst="ellipse">
              <a:avLst/>
            </a:prstGeom>
            <a:solidFill>
              <a:schemeClr val="accent3">
                <a:hueOff val="8035903"/>
                <a:satOff val="-12057"/>
                <a:lumOff val="-1961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7560" rIns="7560" tIns="7560" bIns="7560" anchor="ctr">
              <a:noAutofit/>
            </a:bodyPr>
            <a:p>
              <a:pPr algn="ctr">
                <a:lnSpc>
                  <a:spcPct val="90000"/>
                </a:lnSpc>
                <a:spcAft>
                  <a:spcPts val="210"/>
                </a:spcAft>
              </a:pPr>
              <a:r>
                <a:rPr b="0" lang="sr-Latn-RS" sz="6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Остали расходи </a:t>
              </a:r>
              <a:r>
                <a:rPr b="0" lang="sr-Latn-RS" sz="600" spc="-1" strike="noStrike">
                  <a:solidFill>
                    <a:srgbClr val="ff0000"/>
                  </a:solidFill>
                  <a:latin typeface="Calibri"/>
                  <a:ea typeface="DejaVu Sans"/>
                </a:rPr>
                <a:t> 65.799.110,00</a:t>
              </a:r>
              <a:r>
                <a:rPr b="0" lang="sr-Latn-RS" sz="6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динара</a:t>
              </a:r>
              <a:endParaRPr b="0" lang="sr-Latn-RS" sz="600" spc="-1" strike="noStrike">
                <a:latin typeface="Arial"/>
              </a:endParaRPr>
            </a:p>
          </p:txBody>
        </p:sp>
        <p:sp>
          <p:nvSpPr>
            <p:cNvPr id="396" name="CustomShape 18"/>
            <p:cNvSpPr/>
            <p:nvPr/>
          </p:nvSpPr>
          <p:spPr>
            <a:xfrm>
              <a:off x="2236320" y="3357360"/>
              <a:ext cx="991080" cy="1107000"/>
            </a:xfrm>
            <a:prstGeom prst="ellipse">
              <a:avLst/>
            </a:prstGeom>
            <a:solidFill>
              <a:schemeClr val="accent3">
                <a:hueOff val="9643083"/>
                <a:satOff val="-14469"/>
                <a:lumOff val="-2353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7560" rIns="7560" tIns="7560" bIns="7560" anchor="ctr">
              <a:noAutofit/>
            </a:bodyPr>
            <a:p>
              <a:pPr algn="ctr">
                <a:lnSpc>
                  <a:spcPct val="90000"/>
                </a:lnSpc>
                <a:spcAft>
                  <a:spcPts val="210"/>
                </a:spcAft>
              </a:pPr>
              <a:r>
                <a:rPr b="0" lang="sr-Latn-RS" sz="6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Средства резерве </a:t>
              </a:r>
              <a:r>
                <a:rPr b="0" lang="sr-Latn-RS" sz="6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10.300.000,00 динара</a:t>
              </a:r>
              <a:endParaRPr b="0" lang="sr-Latn-RS" sz="600" spc="-1" strike="noStrike">
                <a:latin typeface="Arial"/>
              </a:endParaRPr>
            </a:p>
          </p:txBody>
        </p:sp>
        <p:sp>
          <p:nvSpPr>
            <p:cNvPr id="397" name="CustomShape 19"/>
            <p:cNvSpPr/>
            <p:nvPr/>
          </p:nvSpPr>
          <p:spPr>
            <a:xfrm>
              <a:off x="2683080" y="2207880"/>
              <a:ext cx="1187640" cy="1158840"/>
            </a:xfrm>
            <a:prstGeom prst="ellipse">
              <a:avLst/>
            </a:prstGeom>
            <a:solidFill>
              <a:schemeClr val="accent3">
                <a:hueOff val="11250264"/>
                <a:satOff val="-16880"/>
                <a:lumOff val="-2745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7560" rIns="7560" tIns="7560" bIns="7560" anchor="ctr">
              <a:noAutofit/>
            </a:bodyPr>
            <a:p>
              <a:pPr algn="ctr">
                <a:lnSpc>
                  <a:spcPct val="90000"/>
                </a:lnSpc>
                <a:spcAft>
                  <a:spcPts val="210"/>
                </a:spcAft>
              </a:pPr>
              <a:r>
                <a:rPr b="0" lang="sr-Latn-RS" sz="6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Капитални издаци 190.693.600,00</a:t>
              </a:r>
              <a:r>
                <a:rPr b="0" lang="sr-Latn-RS" sz="6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 </a:t>
              </a:r>
              <a:r>
                <a:rPr b="0" lang="sr-Latn-RS" sz="6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динара</a:t>
              </a:r>
              <a:endParaRPr b="0" lang="sr-Latn-RS" sz="600" spc="-1" strike="noStrike">
                <a:latin typeface="Arial"/>
              </a:endParaRPr>
            </a:p>
          </p:txBody>
        </p:sp>
      </p:grpSp>
      <p:grpSp>
        <p:nvGrpSpPr>
          <p:cNvPr id="398" name="Group 20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399" name="CustomShape 21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CA550ADE-6A06-44FC-ABD3-83DD29DF0109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15</a:t>
            </a:fld>
            <a:endParaRPr b="0" lang="sr-Latn-R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CustomShape 1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81DF68BC-CFBB-4898-A862-E503562B5270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15</a:t>
            </a:fld>
            <a:endParaRPr b="0" lang="sr-Latn-RS" sz="1200" spc="-1" strike="noStrike">
              <a:latin typeface="Arial"/>
            </a:endParaRPr>
          </a:p>
        </p:txBody>
      </p:sp>
      <p:graphicFrame>
        <p:nvGraphicFramePr>
          <p:cNvPr id="401" name="Chart 3"/>
          <p:cNvGraphicFramePr/>
          <p:nvPr/>
        </p:nvGraphicFramePr>
        <p:xfrm>
          <a:off x="844920" y="1597320"/>
          <a:ext cx="7840800" cy="512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402" name="CustomShape 2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1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Структура пројектованих расхода и издатака буџета</a:t>
            </a:r>
            <a:r>
              <a:rPr b="1" lang="sr-Latn-RS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за 2026. годину</a:t>
            </a:r>
            <a:endParaRPr b="0" lang="sr-Latn-R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CustomShape 1"/>
          <p:cNvSpPr/>
          <p:nvPr/>
        </p:nvSpPr>
        <p:spPr>
          <a:xfrm>
            <a:off x="323640" y="262080"/>
            <a:ext cx="8228160" cy="828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sr-Latn-R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Које промене у буџету се очекују у односу на текућу 2025 годину?</a:t>
            </a:r>
            <a:endParaRPr b="0" lang="sr-Latn-RS" sz="2800" spc="-1" strike="noStrike">
              <a:latin typeface="Arial"/>
            </a:endParaRPr>
          </a:p>
        </p:txBody>
      </p:sp>
      <p:sp>
        <p:nvSpPr>
          <p:cNvPr id="404" name="CustomShape 2"/>
          <p:cNvSpPr/>
          <p:nvPr/>
        </p:nvSpPr>
        <p:spPr>
          <a:xfrm>
            <a:off x="480240" y="1092240"/>
            <a:ext cx="8228160" cy="1128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8440" algn="just">
              <a:lnSpc>
                <a:spcPct val="100000"/>
              </a:lnSpc>
              <a:spcBef>
                <a:spcPts val="400"/>
              </a:spcBef>
            </a:pPr>
            <a:r>
              <a:rPr b="0" lang="sr-Latn-R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Пројектовано је да ће укупни планирани трошкови (расходи и издаци) нашег наше општине за </a:t>
            </a:r>
            <a:r>
              <a:rPr b="0" lang="sr-Latn-RS" sz="2000" spc="-1" strike="noStrike">
                <a:solidFill>
                  <a:srgbClr val="558ed5"/>
                </a:solidFill>
                <a:latin typeface="Calibri"/>
                <a:ea typeface="DejaVu Sans"/>
              </a:rPr>
              <a:t>2026.</a:t>
            </a:r>
            <a:r>
              <a:rPr b="0" lang="sr-Latn-R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годину бити </a:t>
            </a:r>
            <a:r>
              <a:rPr b="1" lang="sr-Latn-R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смањени</a:t>
            </a:r>
            <a:r>
              <a:rPr b="0" lang="sr-Latn-R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у односу на последњу измену Одлуке о буџету за </a:t>
            </a:r>
            <a:r>
              <a:rPr b="0" lang="sr-Latn-RS" sz="2000" spc="-1" strike="noStrike">
                <a:solidFill>
                  <a:srgbClr val="77933c"/>
                </a:solidFill>
                <a:latin typeface="Calibri"/>
                <a:ea typeface="DejaVu Sans"/>
              </a:rPr>
              <a:t>2025.</a:t>
            </a:r>
            <a:r>
              <a:rPr b="0" lang="sr-Latn-R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годину за </a:t>
            </a:r>
            <a:r>
              <a:rPr b="1" lang="sr-Latn-R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138.588.788,40</a:t>
            </a:r>
            <a:r>
              <a:rPr b="0" lang="sr-Latn-R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динара, односно за</a:t>
            </a:r>
            <a:r>
              <a:rPr b="0" lang="sr-Latn-RS" sz="20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0" lang="sr-Latn-R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12,27</a:t>
            </a:r>
            <a:r>
              <a:rPr b="1" lang="sr-Latn-RS" sz="20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1" lang="sr-Latn-R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%</a:t>
            </a:r>
            <a:r>
              <a:rPr b="0" lang="sr-Latn-R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b="0" lang="sr-Latn-RS" sz="2000" spc="-1" strike="noStrike">
              <a:latin typeface="Arial"/>
            </a:endParaRPr>
          </a:p>
          <a:p>
            <a:pPr marL="28440">
              <a:lnSpc>
                <a:spcPct val="100000"/>
              </a:lnSpc>
              <a:spcBef>
                <a:spcPts val="400"/>
              </a:spcBef>
            </a:pPr>
            <a:endParaRPr b="0" lang="sr-Latn-RS" sz="2000" spc="-1" strike="noStrike">
              <a:latin typeface="Arial"/>
            </a:endParaRPr>
          </a:p>
        </p:txBody>
      </p:sp>
      <p:sp>
        <p:nvSpPr>
          <p:cNvPr id="405" name="CustomShape 3"/>
          <p:cNvSpPr/>
          <p:nvPr/>
        </p:nvSpPr>
        <p:spPr>
          <a:xfrm>
            <a:off x="2016000" y="2493000"/>
            <a:ext cx="6885720" cy="1825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57000"/>
          </a:bodyPr>
          <a:p>
            <a:pPr marL="343080" indent="-34164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Пројектовано је смањења </a:t>
            </a:r>
            <a:r>
              <a:rPr b="1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коришћења роба и услуга</a:t>
            </a: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 49.389.142,00 за</a:t>
            </a:r>
            <a:r>
              <a:rPr b="0" lang="sr-Latn-RS" sz="1600" spc="-1" strike="noStrike">
                <a:solidFill>
                  <a:srgbClr val="ff0000"/>
                </a:solidFill>
                <a:latin typeface="Arial"/>
                <a:ea typeface="DejaVu Sans"/>
              </a:rPr>
              <a:t> </a:t>
            </a: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 динара</a:t>
            </a:r>
            <a:endParaRPr b="0" lang="sr-Latn-RS" sz="1600" spc="-1" strike="noStrike">
              <a:latin typeface="Arial"/>
            </a:endParaRPr>
          </a:p>
          <a:p>
            <a:pPr marL="343080" indent="-34164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Пројектовано је смањење </a:t>
            </a:r>
            <a:r>
              <a:rPr b="1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капиталних издатака </a:t>
            </a: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за 86.309.643,00 динара</a:t>
            </a:r>
            <a:endParaRPr b="0" lang="sr-Latn-RS" sz="1600" spc="-1" strike="noStrike">
              <a:latin typeface="Arial"/>
            </a:endParaRPr>
          </a:p>
          <a:p>
            <a:pPr marL="343080" indent="-34164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Пројектовано је исти износ </a:t>
            </a:r>
            <a:r>
              <a:rPr b="1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средстава резерве 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Пројектовано је смањење </a:t>
            </a:r>
            <a:r>
              <a:rPr b="1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дотација и трансфера </a:t>
            </a: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за 2.423.000,00 динара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Пројектовано је смањење </a:t>
            </a:r>
            <a:r>
              <a:rPr b="1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расхода за социјалну заштиту</a:t>
            </a: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 за 8.386.361,00,00 динара</a:t>
            </a:r>
            <a:r>
              <a:rPr b="1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;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Пројектовано је смањење </a:t>
            </a:r>
            <a:r>
              <a:rPr b="1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осталих расхода </a:t>
            </a: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за 1.485.928,40 динара</a:t>
            </a:r>
            <a:endParaRPr b="0" lang="sr-Latn-RS" sz="1600" spc="-1" strike="noStrike">
              <a:latin typeface="Arial"/>
            </a:endParaRPr>
          </a:p>
        </p:txBody>
      </p:sp>
      <p:sp>
        <p:nvSpPr>
          <p:cNvPr id="406" name="CustomShape 4"/>
          <p:cNvSpPr/>
          <p:nvPr/>
        </p:nvSpPr>
        <p:spPr>
          <a:xfrm>
            <a:off x="480240" y="4635360"/>
            <a:ext cx="6850080" cy="1241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Пројектовано је повећање </a:t>
            </a:r>
            <a:r>
              <a:rPr b="1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расхода за запослене </a:t>
            </a: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за 6.099.797,00 </a:t>
            </a: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динара;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sr-Latn-RS" sz="1600" spc="-1" strike="noStrike">
              <a:latin typeface="Arial"/>
            </a:endParaRPr>
          </a:p>
          <a:p>
            <a:pPr marL="343080" indent="-34164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      </a:t>
            </a: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Пројектовано је повећање </a:t>
            </a:r>
            <a:r>
              <a:rPr b="1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субвенција </a:t>
            </a: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за 3.305.489,00</a:t>
            </a:r>
            <a:r>
              <a:rPr b="1" lang="sr-Latn-RS" sz="1600" spc="-1" strike="noStrike">
                <a:solidFill>
                  <a:srgbClr val="0000ff"/>
                </a:solidFill>
                <a:latin typeface="Arial"/>
                <a:ea typeface="DejaVu Sans"/>
              </a:rPr>
              <a:t> </a:t>
            </a:r>
            <a:r>
              <a:rPr b="0" lang="sr-Latn-RS" sz="1600" spc="-1" strike="noStrike">
                <a:solidFill>
                  <a:srgbClr val="000000"/>
                </a:solidFill>
                <a:latin typeface="Arial"/>
                <a:ea typeface="DejaVu Sans"/>
              </a:rPr>
              <a:t>динара;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sr-Latn-RS" sz="1600" spc="-1" strike="noStrike">
              <a:latin typeface="Arial"/>
            </a:endParaRPr>
          </a:p>
        </p:txBody>
      </p:sp>
      <p:sp>
        <p:nvSpPr>
          <p:cNvPr id="407" name="CustomShape 5"/>
          <p:cNvSpPr/>
          <p:nvPr/>
        </p:nvSpPr>
        <p:spPr>
          <a:xfrm>
            <a:off x="1023840" y="2820960"/>
            <a:ext cx="484200" cy="97632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40">
            <a:solidFill>
              <a:srgbClr val="739cc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08" name="CustomShape 6"/>
          <p:cNvSpPr/>
          <p:nvPr/>
        </p:nvSpPr>
        <p:spPr>
          <a:xfrm>
            <a:off x="7791480" y="4626000"/>
            <a:ext cx="484200" cy="916200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40">
            <a:solidFill>
              <a:srgbClr val="739cc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09" name="CustomShape 7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384FA7F8-804D-4551-9402-C656793942DE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17</a:t>
            </a:fld>
            <a:endParaRPr b="0" lang="sr-Latn-R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CustomShape 1"/>
          <p:cNvSpPr/>
          <p:nvPr/>
        </p:nvSpPr>
        <p:spPr>
          <a:xfrm>
            <a:off x="678240" y="116640"/>
            <a:ext cx="7785720" cy="776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1" lang="sr-Latn-RS" sz="3000" spc="-1" strike="noStrike">
                <a:solidFill>
                  <a:srgbClr val="000000"/>
                </a:solidFill>
                <a:latin typeface="Calibri"/>
                <a:ea typeface="DejaVu Sans"/>
              </a:rPr>
              <a:t>Планирани расходи буџета по програмима</a:t>
            </a:r>
            <a:endParaRPr b="0" lang="sr-Latn-RS" sz="3000" spc="-1" strike="noStrike">
              <a:latin typeface="Arial"/>
            </a:endParaRPr>
          </a:p>
        </p:txBody>
      </p:sp>
      <p:sp>
        <p:nvSpPr>
          <p:cNvPr id="411" name="CustomShape 2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0D0A4EBD-BF98-444B-B5CF-95AD4BC5B3B7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18</a:t>
            </a:fld>
            <a:endParaRPr b="0" lang="sr-Latn-RS" sz="1200" spc="-1" strike="noStrike">
              <a:latin typeface="Arial"/>
            </a:endParaRPr>
          </a:p>
        </p:txBody>
      </p:sp>
      <p:graphicFrame>
        <p:nvGraphicFramePr>
          <p:cNvPr id="412" name="Table 3"/>
          <p:cNvGraphicFramePr/>
          <p:nvPr/>
        </p:nvGraphicFramePr>
        <p:xfrm>
          <a:off x="91800" y="980640"/>
          <a:ext cx="8959680" cy="5434560"/>
        </p:xfrm>
        <a:graphic>
          <a:graphicData uri="http://schemas.openxmlformats.org/drawingml/2006/table">
            <a:tbl>
              <a:tblPr/>
              <a:tblGrid>
                <a:gridCol w="4695840"/>
                <a:gridCol w="2520000"/>
                <a:gridCol w="1744200"/>
              </a:tblGrid>
              <a:tr h="54972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Назив програма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2520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Средства из Нацрта Одлуке о буџету за 2026 годину  (износ у динарима)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2520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%  буџета по програму 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25200">
                      <a:solidFill>
                        <a:srgbClr val="c0504d"/>
                      </a:solidFill>
                    </a:lnB>
                    <a:noFill/>
                  </a:tcPr>
                </a:tc>
              </a:tr>
              <a:tr h="2577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1. Становање, урбанизам и просторно планирање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2520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10.000.000,00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2520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1,01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2520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  <a:tr h="262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2. Комуналне делатности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43.260.000,00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4,36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</a:tr>
              <a:tr h="262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3. Локални економски развој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5.441.680,00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0,55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  <a:tr h="262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4. Развој туризма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</a:tr>
              <a:tr h="262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5. Пољопривреда и рурални развој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12.300.000,00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1,24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  <a:tr h="262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6. Заштита животне средине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36.053.000,00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3,64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</a:tr>
              <a:tr h="31824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7. Организација саобраћаја и саобраћајна инфраструктура 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213.200.000,00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21,51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  <a:tr h="262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8. Предшколско васпитање и образовање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207.754.885,00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20,96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</a:tr>
              <a:tr h="262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9. Основно образовање и васпитање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85.834.000,00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8,66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  <a:tr h="262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10. Средње образовање и васпитање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19.842.000,00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</a:tr>
              <a:tr h="262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11. Социјална и дечија заштита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38.817.578,00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3,92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  <a:tr h="262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12. Здравствена заштита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2.800.000,00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0,28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</a:tr>
              <a:tr h="262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13. Развој културе и информисања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37.607.610,00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3,79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  <a:tr h="262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14. Развој спорта и омладине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46.097.470,00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4,65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</a:tr>
              <a:tr h="262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15. Опште услуге локалне самоуправе 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203.422.100,00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20,52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  <a:tr h="262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16. Политички систем локалне самоуправе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24.276.,410,00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2,45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</a:tr>
              <a:tr h="28188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Програм 17. Енергетска ефикасност  и обновљиви извори енергије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4.500.000,00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0,46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  <a:tr h="3477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4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Укупни расходи по програмима</a:t>
                      </a:r>
                      <a:endParaRPr b="0" lang="sr-Latn-RS" sz="14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991.206.733,00</a:t>
                      </a:r>
                      <a:endParaRPr b="0" lang="sr-Latn-R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100</a:t>
                      </a:r>
                      <a:endParaRPr b="0" lang="sr-Latn-R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c0504d"/>
                      </a:solidFill>
                    </a:lnL>
                    <a:lnR w="12240">
                      <a:solidFill>
                        <a:srgbClr val="c0504d"/>
                      </a:solidFill>
                    </a:lnR>
                    <a:lnT w="12240">
                      <a:solidFill>
                        <a:srgbClr val="c0504d"/>
                      </a:solidFill>
                    </a:lnT>
                    <a:lnB w="12240">
                      <a:solidFill>
                        <a:srgbClr val="c0504d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CustomShape 1"/>
          <p:cNvSpPr/>
          <p:nvPr/>
        </p:nvSpPr>
        <p:spPr>
          <a:xfrm>
            <a:off x="457200" y="274680"/>
            <a:ext cx="8228160" cy="920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1" lang="sr-Latn-RS" sz="3100" spc="-1" strike="noStrike">
                <a:solidFill>
                  <a:srgbClr val="000000"/>
                </a:solidFill>
                <a:latin typeface="Calibri"/>
                <a:ea typeface="DejaVu Sans"/>
              </a:rPr>
              <a:t>Структура планираних расхода по буџетским програмима</a:t>
            </a:r>
            <a:endParaRPr b="0" lang="sr-Latn-RS" sz="3100" spc="-1" strike="noStrike">
              <a:latin typeface="Arial"/>
            </a:endParaRPr>
          </a:p>
        </p:txBody>
      </p:sp>
      <p:sp>
        <p:nvSpPr>
          <p:cNvPr id="414" name="CustomShape 2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4AE5083C-C0E7-4AFC-9A17-C9BF8CAF176C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19</a:t>
            </a:fld>
            <a:endParaRPr b="0" lang="sr-Latn-RS" sz="1200" spc="-1" strike="noStrike">
              <a:latin typeface="Arial"/>
            </a:endParaRPr>
          </a:p>
        </p:txBody>
      </p:sp>
      <p:graphicFrame>
        <p:nvGraphicFramePr>
          <p:cNvPr id="415" name="Chart 6"/>
          <p:cNvGraphicFramePr/>
          <p:nvPr/>
        </p:nvGraphicFramePr>
        <p:xfrm>
          <a:off x="-1600200" y="-905040"/>
          <a:ext cx="12000600" cy="8152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CustomShape 1"/>
          <p:cNvSpPr/>
          <p:nvPr/>
        </p:nvSpPr>
        <p:spPr>
          <a:xfrm>
            <a:off x="457200" y="274680"/>
            <a:ext cx="8228160" cy="920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sr-Latn-RS" sz="4000" spc="-1" strike="noStrike">
                <a:solidFill>
                  <a:srgbClr val="000000"/>
                </a:solidFill>
                <a:latin typeface="Calibri"/>
                <a:ea typeface="DejaVu Sans"/>
              </a:rPr>
              <a:t>Садржај</a:t>
            </a:r>
            <a:endParaRPr b="0" lang="sr-Latn-RS" sz="4000" spc="-1" strike="noStrike">
              <a:latin typeface="Arial"/>
            </a:endParaRPr>
          </a:p>
        </p:txBody>
      </p:sp>
      <p:sp>
        <p:nvSpPr>
          <p:cNvPr id="240" name="CustomShape 2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BDFB17F7-2B9E-4B55-AD32-637CC1FBB55E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2</a:t>
            </a:fld>
            <a:endParaRPr b="0" lang="sr-Latn-RS" sz="1200" spc="-1" strike="noStrike">
              <a:latin typeface="Arial"/>
            </a:endParaRPr>
          </a:p>
        </p:txBody>
      </p:sp>
      <p:sp>
        <p:nvSpPr>
          <p:cNvPr id="241" name="CustomShape 3"/>
          <p:cNvSpPr/>
          <p:nvPr/>
        </p:nvSpPr>
        <p:spPr>
          <a:xfrm>
            <a:off x="457200" y="1600200"/>
            <a:ext cx="8228160" cy="503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1. Увод</a:t>
            </a:r>
            <a:br/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2. Ko се финансира из буџета</a:t>
            </a:r>
            <a:br/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3. Kako настаје буџет општине</a:t>
            </a:r>
            <a:br/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   - Појам буџета</a:t>
            </a:r>
            <a:br/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   - Ko учествује у буџетском процесу</a:t>
            </a:r>
            <a:br/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   - На основу чега се доноси буџет</a:t>
            </a:r>
            <a:br/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4. Kako се пуни општинска каса</a:t>
            </a:r>
            <a:br/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   - Шта су приходи и примања буџета</a:t>
            </a:r>
            <a:br/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   - Структура планираних прихода и примања за 2026. годину</a:t>
            </a:r>
            <a:br/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   - Шта се променило у односу на 2025. годину</a:t>
            </a:r>
            <a:br/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5. На шта се троше јавна средства</a:t>
            </a:r>
            <a:br/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   - Шта су расходи и издаци буџета</a:t>
            </a:r>
            <a:br/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   - Структура планираних расхода и издатака za 2026. годину</a:t>
            </a:r>
            <a:br/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   - Шта се променило у односу на 2025. годину</a:t>
            </a:r>
            <a:br/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   - Расходи буџета по програмима</a:t>
            </a:r>
            <a:br/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   - Расходи буџета расподељени по директним и индиректним корисницима</a:t>
            </a:r>
            <a:br/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   - Најважнји планирани капитални пројекти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- пројекти од интереса за локалну заједницу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- Укључивање грађана у процес припреме буџета / консултације</a:t>
            </a:r>
            <a:br/>
            <a:endParaRPr b="0" lang="sr-Latn-R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86000"/>
          </a:bodyPr>
          <a:p>
            <a:pPr algn="ctr">
              <a:lnSpc>
                <a:spcPct val="100000"/>
              </a:lnSpc>
            </a:pPr>
            <a:r>
              <a:rPr b="1" lang="sr-Latn-RS" sz="3000" spc="-1" strike="noStrike">
                <a:solidFill>
                  <a:srgbClr val="000000"/>
                </a:solidFill>
                <a:latin typeface="Calibri"/>
                <a:ea typeface="DejaVu Sans"/>
              </a:rPr>
              <a:t>Планирани расходи буџета расподељени по директним и индиректним буџетским корисницима</a:t>
            </a:r>
            <a:endParaRPr b="0" lang="sr-Latn-RS" sz="3000" spc="-1" strike="noStrike">
              <a:latin typeface="Arial"/>
            </a:endParaRPr>
          </a:p>
        </p:txBody>
      </p:sp>
      <p:graphicFrame>
        <p:nvGraphicFramePr>
          <p:cNvPr id="417" name="Table 2"/>
          <p:cNvGraphicFramePr/>
          <p:nvPr/>
        </p:nvGraphicFramePr>
        <p:xfrm>
          <a:off x="683640" y="1417680"/>
          <a:ext cx="7488000" cy="4441320"/>
        </p:xfrm>
        <a:graphic>
          <a:graphicData uri="http://schemas.openxmlformats.org/drawingml/2006/table">
            <a:tbl>
              <a:tblPr/>
              <a:tblGrid>
                <a:gridCol w="577440"/>
                <a:gridCol w="4427640"/>
                <a:gridCol w="1642680"/>
                <a:gridCol w="840600"/>
              </a:tblGrid>
              <a:tr h="702360"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Р. бр.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2520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Назив буџетског корисника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2520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Средства из Нацрта Одлуке о буџету за 2026. годину  (износ у динарима)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2520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2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%  буџета по кориснику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25200">
                      <a:solidFill>
                        <a:srgbClr val="9bbb59"/>
                      </a:solidFill>
                    </a:lnB>
                    <a:noFill/>
                  </a:tcPr>
                </a:tc>
              </a:tr>
              <a:tr h="282240"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1.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2520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5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Скупштина општине</a:t>
                      </a:r>
                      <a:endParaRPr b="0" lang="sr-Latn-RS" sz="15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2520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14.289.360,00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2520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1,44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2520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  <a:tr h="282240"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2.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5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Председник општине</a:t>
                      </a:r>
                      <a:endParaRPr b="0" lang="sr-Latn-RS" sz="15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8.187.050,00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0,82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</a:tr>
              <a:tr h="282240"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3.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5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Општинско веће</a:t>
                      </a:r>
                      <a:endParaRPr b="0" lang="sr-Latn-RS" sz="15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1.800.000,00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0,18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  <a:tr h="282240"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4.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5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Општинска управа</a:t>
                      </a:r>
                      <a:endParaRPr b="0" lang="sr-Latn-RS" sz="15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696.963.978,00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70,32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</a:tr>
              <a:tr h="282240"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5.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5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Општинско јавно правобранилаштво</a:t>
                      </a:r>
                      <a:endParaRPr b="0" lang="sr-Latn-RS" sz="15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3.006.380,00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0,30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  <a:tr h="282240"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6.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5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Месне заједнице</a:t>
                      </a:r>
                      <a:endParaRPr b="0" lang="sr-Latn-RS" sz="15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6.500.000,00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0,66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</a:tr>
              <a:tr h="282240"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8.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5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Библиотека „Добрило Ненадић“</a:t>
                      </a:r>
                      <a:endParaRPr b="0" lang="sr-Latn-RS" sz="15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29.607.610,00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2,99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  <a:tr h="282240"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9.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5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Предшколска установа </a:t>
                      </a:r>
                      <a:endParaRPr b="0" lang="sr-Latn-RS" sz="15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207.754.885.00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20,96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</a:tr>
              <a:tr h="347760"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15.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Спортско-туристичка установа</a:t>
                      </a:r>
                      <a:endParaRPr b="0" lang="sr-Latn-RS" sz="18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23.097.470,00</a:t>
                      </a:r>
                      <a:endParaRPr b="0" lang="sr-Latn-RS" sz="18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sr-Latn-RS" sz="1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2.33</a:t>
                      </a:r>
                      <a:endParaRPr b="0" lang="sr-Latn-RS" sz="18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  <a:tr h="218160"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16.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</a:tr>
              <a:tr h="218160"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17.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  <a:tr h="218160"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18.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</a:tr>
              <a:tr h="218160"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19.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  <a:tr h="261000"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 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sr-Latn-RS" sz="10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У К У П Н О:</a:t>
                      </a:r>
                      <a:endParaRPr b="0" lang="sr-Latn-RS" sz="10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991.206.733,00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b="0" lang="sr-Latn-R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9bbb59"/>
                      </a:solidFill>
                    </a:lnL>
                    <a:lnR w="12240">
                      <a:solidFill>
                        <a:srgbClr val="9bbb59"/>
                      </a:solidFill>
                    </a:lnR>
                    <a:lnT w="12240">
                      <a:solidFill>
                        <a:srgbClr val="9bbb59"/>
                      </a:solidFill>
                    </a:lnT>
                    <a:lnB w="12240">
                      <a:solidFill>
                        <a:srgbClr val="9bbb59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18" name="CustomShape 3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4B16B719-93AF-409E-A30F-C15C1F047D1C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20</a:t>
            </a:fld>
            <a:endParaRPr b="0" lang="sr-Latn-R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" name="Table 1"/>
          <p:cNvGraphicFramePr/>
          <p:nvPr/>
        </p:nvGraphicFramePr>
        <p:xfrm>
          <a:off x="899640" y="1340640"/>
          <a:ext cx="7560000" cy="4641840"/>
        </p:xfrm>
        <a:graphic>
          <a:graphicData uri="http://schemas.openxmlformats.org/drawingml/2006/table">
            <a:tbl>
              <a:tblPr/>
              <a:tblGrid>
                <a:gridCol w="4188960"/>
                <a:gridCol w="991800"/>
                <a:gridCol w="1189800"/>
                <a:gridCol w="1189800"/>
              </a:tblGrid>
              <a:tr h="497160">
                <a:tc rowSpan="2"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Назив пројекта</a:t>
                      </a:r>
                      <a:endParaRPr b="0" lang="sr-Latn-RS" sz="16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25200">
                      <a:solidFill>
                        <a:srgbClr val="f79646"/>
                      </a:solidFill>
                    </a:lnB>
                    <a:noFill/>
                  </a:tcPr>
                </a:tc>
                <a:tc gridSpan="3"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 </a:t>
                      </a:r>
                      <a:r>
                        <a:rPr b="1" lang="sr-Latn-RS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Планирана средства (износ у динарима)</a:t>
                      </a:r>
                      <a:endParaRPr b="0" lang="sr-Latn-RS" sz="16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25200">
                      <a:solidFill>
                        <a:srgbClr val="f79646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29448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sr-Latn-RS" sz="15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2026</a:t>
                      </a:r>
                      <a:endParaRPr b="0" lang="sr-Latn-RS" sz="15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2520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sr-Latn-RS" sz="15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2027</a:t>
                      </a:r>
                      <a:endParaRPr b="0" lang="sr-Latn-RS" sz="15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sr-Latn-RS" sz="15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2028</a:t>
                      </a:r>
                      <a:endParaRPr b="0" lang="sr-Latn-RS" sz="15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</a:tr>
              <a:tr h="252000"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sr-Latn-RS" sz="1100" spc="-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1.Израда пројектне документације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2520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3.215.000,00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4.000.000,00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4.000.000.00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</a:tr>
              <a:tr h="252000"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sr-Latn-RS" sz="1100" spc="-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2.Израда ПГР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10.000.000,00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</a:tr>
              <a:tr h="252000"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sr-Latn-RS" sz="1100" spc="-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3.Планови генералне и детаљне регулације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</a:tr>
              <a:tr h="252000"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sr-Latn-RS" sz="1100" spc="-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4.Израда улица и путева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163.000.000,0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35.000.000,00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50.000.000,00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</a:tr>
              <a:tr h="252000"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sr-Latn-RS" sz="1100" spc="-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5.Откуп земљишта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2.500.000,00 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3.000.000,00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3.000.000,00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</a:tr>
              <a:tr h="252000"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sr-Latn-RS" sz="1100" spc="-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Укупно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178.715.000,0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42.000,000,00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57.000.000,00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</a:tr>
              <a:tr h="252000"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</a:tr>
              <a:tr h="347760"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</a:tr>
              <a:tr h="347760"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</a:tr>
              <a:tr h="347760"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</a:tr>
              <a:tr h="347760"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</a:tr>
              <a:tr h="347760"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solidFill>
                      <a:srgbClr val="f79646">
                        <a:alpha val="20000"/>
                      </a:srgbClr>
                    </a:solidFill>
                  </a:tcPr>
                </a:tc>
              </a:tr>
              <a:tr h="347760"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f79646"/>
                      </a:solidFill>
                    </a:lnL>
                    <a:lnR w="12240">
                      <a:solidFill>
                        <a:srgbClr val="f79646"/>
                      </a:solidFill>
                    </a:lnR>
                    <a:lnT w="12240">
                      <a:solidFill>
                        <a:srgbClr val="f79646"/>
                      </a:solidFill>
                    </a:lnT>
                    <a:lnB w="12240">
                      <a:solidFill>
                        <a:srgbClr val="f79646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20" name="CustomShape 2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4319CFD8-E5F9-46DC-8261-74F28E7D6DA3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20</a:t>
            </a:fld>
            <a:endParaRPr b="0" lang="sr-Latn-RS" sz="1200" spc="-1" strike="noStrike">
              <a:latin typeface="Arial"/>
            </a:endParaRPr>
          </a:p>
        </p:txBody>
      </p:sp>
      <p:sp>
        <p:nvSpPr>
          <p:cNvPr id="421" name="CustomShape 3"/>
          <p:cNvSpPr/>
          <p:nvPr/>
        </p:nvSpPr>
        <p:spPr>
          <a:xfrm>
            <a:off x="457200" y="274680"/>
            <a:ext cx="8228160" cy="87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sr-Latn-RS" sz="3000" spc="-1" strike="noStrike">
                <a:solidFill>
                  <a:srgbClr val="000000"/>
                </a:solidFill>
                <a:latin typeface="Calibri"/>
                <a:ea typeface="DejaVu Sans"/>
              </a:rPr>
              <a:t>Најважнији планирани капитални пројекти</a:t>
            </a:r>
            <a:endParaRPr b="0" lang="sr-Latn-RS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CustomShape 1"/>
          <p:cNvSpPr/>
          <p:nvPr/>
        </p:nvSpPr>
        <p:spPr>
          <a:xfrm>
            <a:off x="457200" y="274680"/>
            <a:ext cx="8228160" cy="993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sr-Latn-R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Најважнији планирани пројекти од интереса за локалну заједницу</a:t>
            </a:r>
            <a:endParaRPr b="0" lang="sr-Latn-RS" sz="2800" spc="-1" strike="noStrike">
              <a:latin typeface="Arial"/>
            </a:endParaRPr>
          </a:p>
        </p:txBody>
      </p:sp>
      <p:sp>
        <p:nvSpPr>
          <p:cNvPr id="423" name="CustomShape 2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9AA76665-EC78-4D87-8CF1-334D6A8C2344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22</a:t>
            </a:fld>
            <a:endParaRPr b="0" lang="sr-Latn-RS" sz="1200" spc="-1" strike="noStrike">
              <a:latin typeface="Arial"/>
            </a:endParaRPr>
          </a:p>
        </p:txBody>
      </p:sp>
      <p:graphicFrame>
        <p:nvGraphicFramePr>
          <p:cNvPr id="424" name="Table 3"/>
          <p:cNvGraphicFramePr/>
          <p:nvPr/>
        </p:nvGraphicFramePr>
        <p:xfrm>
          <a:off x="457200" y="1340640"/>
          <a:ext cx="7750440" cy="4993560"/>
        </p:xfrm>
        <a:graphic>
          <a:graphicData uri="http://schemas.openxmlformats.org/drawingml/2006/table">
            <a:tbl>
              <a:tblPr/>
              <a:tblGrid>
                <a:gridCol w="4294440"/>
                <a:gridCol w="1016640"/>
                <a:gridCol w="1219680"/>
                <a:gridCol w="1220040"/>
              </a:tblGrid>
              <a:tr h="497160">
                <a:tc rowSpan="2"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Назив пројекта</a:t>
                      </a:r>
                      <a:endParaRPr b="0" lang="sr-Latn-RS" sz="16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25200">
                      <a:solidFill>
                        <a:srgbClr val="4bacc6"/>
                      </a:solidFill>
                    </a:lnB>
                    <a:noFill/>
                  </a:tcPr>
                </a:tc>
                <a:tc gridSpan="3"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sr-Latn-RS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 </a:t>
                      </a:r>
                      <a:r>
                        <a:rPr b="1" lang="sr-Latn-RS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Планирана средства (износ у динарима)</a:t>
                      </a:r>
                      <a:endParaRPr b="0" lang="sr-Latn-RS" sz="16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25200">
                      <a:solidFill>
                        <a:srgbClr val="4bacc6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29448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sr-Latn-RS" sz="15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2026</a:t>
                      </a:r>
                      <a:endParaRPr b="0" lang="sr-Latn-RS" sz="15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2520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sr-Latn-RS" sz="15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2027</a:t>
                      </a:r>
                      <a:endParaRPr b="0" lang="sr-Latn-RS" sz="15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sr-Latn-RS" sz="15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2028</a:t>
                      </a:r>
                      <a:endParaRPr b="0" lang="sr-Latn-RS" sz="15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</a:tr>
              <a:tr h="252000"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sr-Latn-RS" sz="1100" spc="-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1.Енергетска санација стамбених зграда и породичних кућа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2520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4.500.000,00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5.000,000,00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5.000.000,00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</a:tr>
              <a:tr h="252000"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sr-Latn-RS" sz="1100" spc="-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2.Одрживо функционисање НВО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7.000.000,00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7.000.000.00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7.000.000,00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</a:tr>
              <a:tr h="252000">
                <a:tc>
                  <a:txBody>
                    <a:bodyPr lIns="68400" rIns="684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sr-Latn-RS" sz="1100" spc="-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Укупно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11.500.000,00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12.000.000,00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xBody>
                    <a:bodyPr lIns="68400" rIns="6840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sr-Latn-R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12.000.000,00</a:t>
                      </a:r>
                      <a:endParaRPr b="0" lang="sr-Latn-RS" sz="11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</a:tr>
              <a:tr h="412200"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</a:tr>
              <a:tr h="252000"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</a:tr>
              <a:tr h="347760"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</a:tr>
              <a:tr h="347760"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</a:tr>
              <a:tr h="347760"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</a:tr>
              <a:tr h="347760"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</a:tr>
              <a:tr h="347760"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</a:tr>
              <a:tr h="347760"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</a:tr>
              <a:tr h="347760"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solidFill>
                      <a:srgbClr val="4bacc6">
                        <a:alpha val="20000"/>
                      </a:srgbClr>
                    </a:solidFill>
                  </a:tcPr>
                </a:tc>
              </a:tr>
              <a:tr h="347760"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4bacc6"/>
                      </a:solidFill>
                    </a:lnL>
                    <a:lnR w="12240">
                      <a:solidFill>
                        <a:srgbClr val="4bacc6"/>
                      </a:solidFill>
                    </a:lnR>
                    <a:lnT w="12240">
                      <a:solidFill>
                        <a:srgbClr val="4bacc6"/>
                      </a:solidFill>
                    </a:lnT>
                    <a:lnB w="12240">
                      <a:solidFill>
                        <a:srgbClr val="4bacc6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sr-Latn-RS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Учешће грађана у буџетском процесу / консултације</a:t>
            </a:r>
            <a:endParaRPr b="0" lang="sr-Latn-RS" sz="3600" spc="-1" strike="noStrike">
              <a:latin typeface="Arial"/>
            </a:endParaRPr>
          </a:p>
        </p:txBody>
      </p:sp>
      <p:sp>
        <p:nvSpPr>
          <p:cNvPr id="426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74000"/>
          </a:bodyPr>
          <a:p>
            <a:pPr marL="343080" indent="-34164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Резултати Анкете:</a:t>
            </a:r>
            <a:endParaRPr b="0" lang="sr-Latn-RS" sz="32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60"/>
              </a:spcBef>
            </a:pPr>
            <a:r>
              <a:rPr b="0" lang="sr-Latn-RS" sz="3300" spc="-1" strike="noStrike">
                <a:solidFill>
                  <a:srgbClr val="000000"/>
                </a:solidFill>
                <a:latin typeface="Calibri"/>
                <a:ea typeface="DejaVu Sans"/>
              </a:rPr>
              <a:t>На основу обрађених 145 попуњена упитника од стране грађана, три (односно четири) најприоритетнија пројекта од девет понуђених, су:</a:t>
            </a:r>
            <a:endParaRPr b="0" lang="sr-Latn-RS" sz="33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60"/>
              </a:spcBef>
            </a:pPr>
            <a:r>
              <a:rPr b="0" lang="sr-Latn-RS" sz="3300" spc="-1" strike="noStrike">
                <a:solidFill>
                  <a:srgbClr val="000000"/>
                </a:solidFill>
                <a:latin typeface="Calibri"/>
                <a:ea typeface="DejaVu Sans"/>
              </a:rPr>
              <a:t>1. Реконструкција сеоских путева са 61, односно 46% одговора;</a:t>
            </a:r>
            <a:endParaRPr b="0" lang="sr-Latn-RS" sz="33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60"/>
              </a:spcBef>
            </a:pPr>
            <a:r>
              <a:rPr b="0" lang="sr-Latn-RS" sz="3300" spc="-1" strike="noStrike">
                <a:solidFill>
                  <a:srgbClr val="000000"/>
                </a:solidFill>
                <a:latin typeface="Calibri"/>
                <a:ea typeface="DejaVu Sans"/>
              </a:rPr>
              <a:t>2. Реконструкција водоводне мреже у дужини око 30 километара са 50, односно 39% одговора;</a:t>
            </a:r>
            <a:endParaRPr b="0" lang="sr-Latn-RS" sz="33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60"/>
              </a:spcBef>
            </a:pPr>
            <a:r>
              <a:rPr b="0" lang="sr-Latn-RS" sz="3300" spc="-1" strike="noStrike">
                <a:solidFill>
                  <a:srgbClr val="000000"/>
                </a:solidFill>
                <a:latin typeface="Calibri"/>
                <a:ea typeface="DejaVu Sans"/>
              </a:rPr>
              <a:t>3. Изградња новог вртића у Ариљу са 46, односно 36% одговора;</a:t>
            </a:r>
            <a:endParaRPr b="0" lang="sr-Latn-RS" sz="33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60"/>
              </a:spcBef>
            </a:pPr>
            <a:endParaRPr b="0" lang="sr-Latn-RS" sz="3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sr-Latn-RS" sz="3300" spc="-1" strike="noStrike">
              <a:latin typeface="Arial"/>
            </a:endParaRPr>
          </a:p>
        </p:txBody>
      </p:sp>
      <p:sp>
        <p:nvSpPr>
          <p:cNvPr id="427" name="CustomShape 3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77381360-FBF3-4072-87D9-CB5A6536D629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23</a:t>
            </a:fld>
            <a:endParaRPr b="0" lang="sr-Latn-R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CustomShape 1"/>
          <p:cNvSpPr/>
          <p:nvPr/>
        </p:nvSpPr>
        <p:spPr>
          <a:xfrm>
            <a:off x="457200" y="274680"/>
            <a:ext cx="8228160" cy="200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29" name="CustomShape 2"/>
          <p:cNvSpPr/>
          <p:nvPr/>
        </p:nvSpPr>
        <p:spPr>
          <a:xfrm>
            <a:off x="457200" y="908640"/>
            <a:ext cx="8228160" cy="5216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94000"/>
          </a:bodyPr>
          <a:p>
            <a:pPr algn="just">
              <a:lnSpc>
                <a:spcPct val="100000"/>
              </a:lnSpc>
              <a:spcBef>
                <a:spcPts val="479"/>
              </a:spcBef>
            </a:pPr>
            <a:r>
              <a:rPr b="0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Поред избора приоритених пројеката, грађани су могли да дају предлоге пројеката. Предлози су се углавном односили на:</a:t>
            </a:r>
            <a:endParaRPr b="0" lang="sr-Latn-RS" sz="2400" spc="-1" strike="noStrike">
              <a:latin typeface="Arial"/>
            </a:endParaRPr>
          </a:p>
          <a:p>
            <a:pPr marL="343080" indent="-34164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-"/>
            </a:pPr>
            <a:r>
              <a:rPr b="0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Путну инфраструктуру у селима и граду</a:t>
            </a:r>
            <a:endParaRPr b="0" lang="sr-Latn-RS" sz="2400" spc="-1" strike="noStrike">
              <a:latin typeface="Arial"/>
            </a:endParaRPr>
          </a:p>
          <a:p>
            <a:pPr marL="343080" indent="-34164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-"/>
            </a:pPr>
            <a:r>
              <a:rPr b="0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Канализациону и водоводну мрежу</a:t>
            </a:r>
            <a:endParaRPr b="0" lang="sr-Latn-RS" sz="2400" spc="-1" strike="noStrike">
              <a:latin typeface="Arial"/>
            </a:endParaRPr>
          </a:p>
          <a:p>
            <a:pPr marL="343080" indent="-34164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-"/>
            </a:pPr>
            <a:r>
              <a:rPr b="0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Организацију саобраћаја</a:t>
            </a:r>
            <a:endParaRPr b="0" lang="sr-Latn-RS" sz="2400" spc="-1" strike="noStrike">
              <a:latin typeface="Arial"/>
            </a:endParaRPr>
          </a:p>
          <a:p>
            <a:pPr marL="343080" indent="-34164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-"/>
            </a:pPr>
            <a:r>
              <a:rPr b="0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Развој кулутуре </a:t>
            </a:r>
            <a:endParaRPr b="0" lang="sr-Latn-RS" sz="24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r>
              <a:rPr b="0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Конкретни пројекти се налазе у Извештају о спроведеном процесу консултација са грађанима (анкети) који се може наћи на званичној интернет страници општине </a:t>
            </a:r>
            <a:r>
              <a:rPr b="0" lang="sr-Latn-RS" sz="2400" spc="-1" strike="noStrike" u="sng">
                <a:solidFill>
                  <a:srgbClr val="0000ff"/>
                </a:solidFill>
                <a:uFillTx/>
                <a:latin typeface="Calibri"/>
                <a:ea typeface="DejaVu Sans"/>
                <a:hlinkClick r:id="rId1"/>
              </a:rPr>
              <a:t>www.arilje.rs</a:t>
            </a:r>
            <a:r>
              <a:rPr b="0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sr-Latn-RS" sz="24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r>
              <a:rPr b="0" lang="sr-Latn-R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Предлози пројеката ће бити разматрани приликом утврђивања Предлога буџета од стране Општинског већа и Скупштине општине. Уколико неки од предложених пројеката не буде уврштен у Буџет за 2026. годину, локална самоуправа ће их изнова размотрити у наредном буџетском циклусу.</a:t>
            </a:r>
            <a:endParaRPr b="0" lang="sr-Latn-RS" sz="24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endParaRPr b="0" lang="sr-Latn-R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sr-Latn-RS" sz="2400" spc="-1" strike="noStrike">
              <a:latin typeface="Arial"/>
            </a:endParaRPr>
          </a:p>
        </p:txBody>
      </p:sp>
      <p:sp>
        <p:nvSpPr>
          <p:cNvPr id="430" name="CustomShape 3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988850B1-DCCD-41FB-8CDA-2C010121A628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24</a:t>
            </a:fld>
            <a:endParaRPr b="0" lang="sr-Latn-R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CustomShape 1"/>
          <p:cNvSpPr/>
          <p:nvPr/>
        </p:nvSpPr>
        <p:spPr>
          <a:xfrm>
            <a:off x="457200" y="274680"/>
            <a:ext cx="8228160" cy="848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Ка равноправнијој општини - Родно одговорно буџетирање</a:t>
            </a:r>
            <a:endParaRPr b="0" lang="sr-Latn-RS" sz="3200" spc="-1" strike="noStrike">
              <a:latin typeface="Arial"/>
            </a:endParaRPr>
          </a:p>
        </p:txBody>
      </p:sp>
      <p:sp>
        <p:nvSpPr>
          <p:cNvPr id="432" name="CustomShape 2"/>
          <p:cNvSpPr/>
          <p:nvPr/>
        </p:nvSpPr>
        <p:spPr>
          <a:xfrm>
            <a:off x="457200" y="1196640"/>
            <a:ext cx="8228160" cy="5385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30000"/>
          </a:bodyPr>
          <a:p>
            <a:pPr algn="just">
              <a:lnSpc>
                <a:spcPct val="100000"/>
              </a:lnSpc>
              <a:spcBef>
                <a:spcPts val="641"/>
              </a:spcBef>
            </a:pPr>
            <a:endParaRPr b="0" lang="sr-Latn-RS" sz="1800" spc="-1" strike="noStrike">
              <a:latin typeface="Arial"/>
            </a:endParaRPr>
          </a:p>
          <a:p>
            <a:pPr marL="343080" indent="-341640" algn="just">
              <a:lnSpc>
                <a:spcPct val="100000"/>
              </a:lnSpc>
              <a:spcBef>
                <a:spcPts val="660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3300" spc="-1" strike="noStrike">
                <a:solidFill>
                  <a:srgbClr val="000000"/>
                </a:solidFill>
                <a:latin typeface="Calibri"/>
                <a:ea typeface="DejaVu Sans"/>
              </a:rPr>
              <a:t>Увођење принципа родне равноправности у буџетски процес доприноси побољшању ефективности буџета и омогућава бољи увид у користи које жене и мушкарци имају од буџетских средстава.  </a:t>
            </a:r>
            <a:endParaRPr b="0" lang="sr-Latn-RS" sz="33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41"/>
              </a:spcBef>
            </a:pPr>
            <a:endParaRPr b="0" lang="sr-Latn-RS" sz="3300" spc="-1" strike="noStrike">
              <a:latin typeface="Arial"/>
            </a:endParaRPr>
          </a:p>
          <a:p>
            <a:pPr marL="343080" indent="-341640" algn="just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Наставили смо тренд из претходних година и проширујемо обухват уродњених информација у буџету - у складу са Законом смо у првом кварталу ове године усвојили План поступног увођења родно одговорног буџетирања за наредну 2026. годину.</a:t>
            </a:r>
            <a:endParaRPr b="0" lang="sr-Latn-RS" sz="32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41"/>
              </a:spcBef>
            </a:pPr>
            <a:endParaRPr b="0" lang="sr-Latn-RS" sz="3200" spc="-1" strike="noStrike">
              <a:latin typeface="Arial"/>
            </a:endParaRPr>
          </a:p>
          <a:p>
            <a:pPr marL="343080" indent="-341640" algn="just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У складу са овим Планом - у Нацрту одлуке о буџету за 2026. годину применили смо родно осетљиве  циљеве и/или индикаторе у оквиру програма 3 и 13 код буџетског корисника – општинска управа и библиотека и </a:t>
            </a:r>
            <a:r>
              <a:rPr b="0" lang="sr-Latn-RS" sz="32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0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и њихово остваривање ћемо пратити</a:t>
            </a:r>
            <a:endParaRPr b="0" lang="sr-Latn-RS" sz="32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41"/>
              </a:spcBef>
            </a:pPr>
            <a:endParaRPr b="0" lang="sr-Latn-RS" sz="3200" spc="-1" strike="noStrike">
              <a:latin typeface="Arial"/>
            </a:endParaRPr>
          </a:p>
          <a:p>
            <a:pPr marL="343080" indent="-341640" algn="just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Посебно желимо да истакнемо пројекат  који је у целини посвећен унапређењу родне равноправности (</a:t>
            </a:r>
            <a:r>
              <a:rPr b="0" i="1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или побољшању положаја жена у нашој локалној заједници и сл</a:t>
            </a:r>
            <a:r>
              <a:rPr b="0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.)</a:t>
            </a:r>
            <a:endParaRPr b="0" lang="sr-Latn-RS" sz="3200" spc="-1" strike="noStrike">
              <a:latin typeface="Arial"/>
            </a:endParaRPr>
          </a:p>
        </p:txBody>
      </p:sp>
      <p:sp>
        <p:nvSpPr>
          <p:cNvPr id="433" name="CustomShape 3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0E9B4B41-E612-4B10-B0CD-DFD90E9690E8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25</a:t>
            </a:fld>
            <a:endParaRPr b="0" lang="sr-Latn-R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CustomShape 1"/>
          <p:cNvSpPr/>
          <p:nvPr/>
        </p:nvSpPr>
        <p:spPr>
          <a:xfrm>
            <a:off x="457200" y="548640"/>
            <a:ext cx="8228160" cy="597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52000"/>
          </a:bodyPr>
          <a:p>
            <a:pPr>
              <a:lnSpc>
                <a:spcPct val="100000"/>
              </a:lnSpc>
              <a:spcBef>
                <a:spcPts val="641"/>
              </a:spcBef>
            </a:pPr>
            <a:endParaRPr b="0" lang="sr-Latn-RS" sz="1800" spc="-1" strike="noStrike">
              <a:latin typeface="Arial"/>
            </a:endParaRPr>
          </a:p>
          <a:p>
            <a:pPr marL="343080" indent="-341640" algn="just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Желимо да Вам се захвалимо што сте издвојили време за сагледавање ове презентације. Надамо се да је она олакшала ваше разумевање планиране садржине буџета; </a:t>
            </a:r>
            <a:endParaRPr b="0" lang="sr-Latn-RS" sz="32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41"/>
              </a:spcBef>
            </a:pPr>
            <a:endParaRPr b="0" lang="sr-Latn-RS" sz="3200" spc="-1" strike="noStrike">
              <a:latin typeface="Arial"/>
            </a:endParaRPr>
          </a:p>
          <a:p>
            <a:pPr marL="343080" indent="-341640" algn="just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Нацрт одлуке о буџету општине Ариље за 2026. годину можете преузети на следећем линку интернет странице општинске управе: www.arilje.org.rs  </a:t>
            </a:r>
            <a:endParaRPr b="0" lang="sr-Latn-RS" sz="32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41"/>
              </a:spcBef>
            </a:pPr>
            <a:endParaRPr b="0" lang="sr-Latn-RS" sz="3200" spc="-1" strike="noStrike">
              <a:latin typeface="Arial"/>
            </a:endParaRPr>
          </a:p>
          <a:p>
            <a:pPr marL="343080" indent="-341640" algn="just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Позивамо вас и да своје сугестије за унапређење Нацрта одлуке о буџету формулишете попуњавањем упитника који можете преузети на линку www.arilje.org.rs или у згради општинске управе Ариље и попуњене доставити на мејл адресу branko.mihailovic@arilje.org.rs или у згради општине Ариље најкасније до 11. децембра 2025. године.</a:t>
            </a:r>
            <a:endParaRPr b="0" lang="sr-Latn-RS" sz="32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41"/>
              </a:spcBef>
            </a:pPr>
            <a:endParaRPr b="0" lang="sr-Latn-RS" sz="32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41"/>
              </a:spcBef>
            </a:pPr>
            <a:endParaRPr b="0" lang="sr-Latn-RS" sz="32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41"/>
              </a:spcBef>
            </a:pPr>
            <a:endParaRPr b="0" lang="sr-Latn-RS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sr-Latn-RS" sz="3200" spc="-1" strike="noStrike">
              <a:latin typeface="Arial"/>
            </a:endParaRPr>
          </a:p>
        </p:txBody>
      </p:sp>
      <p:sp>
        <p:nvSpPr>
          <p:cNvPr id="435" name="CustomShape 2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3F40F108-E809-4CAF-8354-6C752C09F8F4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26</a:t>
            </a:fld>
            <a:endParaRPr b="0" lang="sr-Latn-R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ustomShape 1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E073C213-47EF-45B3-9CA9-50F4519B04C3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2</a:t>
            </a:fld>
            <a:endParaRPr b="0" lang="sr-Latn-RS" sz="1200" spc="-1" strike="noStrike">
              <a:latin typeface="Arial"/>
            </a:endParaRPr>
          </a:p>
        </p:txBody>
      </p:sp>
      <p:sp>
        <p:nvSpPr>
          <p:cNvPr id="243" name="CustomShape 2"/>
          <p:cNvSpPr/>
          <p:nvPr/>
        </p:nvSpPr>
        <p:spPr>
          <a:xfrm>
            <a:off x="380880" y="352440"/>
            <a:ext cx="8078040" cy="658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sr-Latn-RS" sz="3000" spc="-1" strike="noStrike">
                <a:solidFill>
                  <a:srgbClr val="000000"/>
                </a:solidFill>
                <a:latin typeface="Calibri"/>
                <a:ea typeface="DejaVu Sans"/>
              </a:rPr>
              <a:t>Увод у јавну расправу о нацрту одлуке о буџету Oпштине Ариље за 2026. годину</a:t>
            </a:r>
            <a:endParaRPr b="0" lang="sr-Latn-RS" sz="3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sr-Latn-RS" sz="3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sr-Latn-RS" sz="3000" spc="-1" strike="noStrike">
              <a:latin typeface="Arial"/>
            </a:endParaRPr>
          </a:p>
          <a:p>
            <a:pPr marL="285840" indent="-28440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r-Latn-R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Сврха ове презентације је да на што једноставнији и разумљивији начин објасни на који начин локална самоуправа планира у наредној години да користи јавне ресурсе како би се извршиле обавезе и задовољиле потребе грађана. </a:t>
            </a:r>
            <a:endParaRPr b="0" lang="sr-Latn-RS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sr-Latn-RS" sz="1800" spc="-1" strike="noStrike">
              <a:latin typeface="Arial"/>
            </a:endParaRPr>
          </a:p>
          <a:p>
            <a:pPr marL="285840" indent="-28440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r-Latn-R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Намера нам је да Вам дамо сажет и јасан приказ Нацрта одлуке о буџету општине Ариље</a:t>
            </a:r>
            <a:r>
              <a:rPr b="0" lang="sr-Latn-R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0" lang="sr-Latn-R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за 2026. годину, која је по својој форми веома обимна и тешка за разумевање због специфичних појмова и класификација које је чине. </a:t>
            </a:r>
            <a:endParaRPr b="0" lang="sr-Latn-RS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sr-Latn-RS" sz="1800" spc="-1" strike="noStrike">
              <a:latin typeface="Arial"/>
            </a:endParaRPr>
          </a:p>
          <a:p>
            <a:pPr marL="285840" indent="-28440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r-Latn-R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Желимо да чујемо ваше мишљење о Нацрту одлуке о буџету општине Ариље</a:t>
            </a:r>
            <a:r>
              <a:rPr b="0" lang="sr-Latn-R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0" lang="sr-Latn-R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за 2026. годину и сугестије за унапређење. </a:t>
            </a:r>
            <a:endParaRPr b="0" lang="sr-Latn-RS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sr-Latn-RS" sz="1800" spc="-1" strike="noStrike">
              <a:latin typeface="Arial"/>
            </a:endParaRPr>
          </a:p>
          <a:p>
            <a:pPr marL="285840" indent="-28440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r-Latn-R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Настојимо да кроз овај транспарентан приступ унапредимо Ваше разумевање и интересовање за локалне финансије, а у перспективи очекујемо и унапређење заједничке сарадње у постављању циљева, дефинисању приоритета и планирању развоја наше општине. </a:t>
            </a:r>
            <a:endParaRPr b="0" lang="sr-Latn-R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1" lang="sr-Latn-RS" sz="3000" spc="-1" strike="noStrike">
                <a:solidFill>
                  <a:srgbClr val="000000"/>
                </a:solidFill>
                <a:latin typeface="Calibri"/>
                <a:ea typeface="DejaVu Sans"/>
              </a:rPr>
              <a:t>Ко се финансира из буџета?</a:t>
            </a:r>
            <a:endParaRPr b="0" lang="sr-Latn-RS" sz="3000" spc="-1" strike="noStrike">
              <a:latin typeface="Arial"/>
            </a:endParaRPr>
          </a:p>
        </p:txBody>
      </p:sp>
      <p:sp>
        <p:nvSpPr>
          <p:cNvPr id="245" name="CustomShape 2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844FBF87-604C-4CC6-8E27-F049BF361A9E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4</a:t>
            </a:fld>
            <a:endParaRPr b="0" lang="sr-Latn-RS" sz="1200" spc="-1" strike="noStrike">
              <a:latin typeface="Arial"/>
            </a:endParaRPr>
          </a:p>
        </p:txBody>
      </p:sp>
      <p:sp>
        <p:nvSpPr>
          <p:cNvPr id="246" name="CustomShape 3"/>
          <p:cNvSpPr/>
          <p:nvPr/>
        </p:nvSpPr>
        <p:spPr>
          <a:xfrm>
            <a:off x="457200" y="1521000"/>
            <a:ext cx="4037040" cy="212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1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Директни корисници буџетских средстава: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- Скупштина општине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- Председник општине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- Општинско веће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- Општинска управа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- Правобранилаштво општине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</p:txBody>
      </p:sp>
      <p:sp>
        <p:nvSpPr>
          <p:cNvPr id="247" name="CustomShape 4"/>
          <p:cNvSpPr/>
          <p:nvPr/>
        </p:nvSpPr>
        <p:spPr>
          <a:xfrm>
            <a:off x="4751280" y="1521000"/>
            <a:ext cx="4037040" cy="4629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1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Индиректни корисници буџетских средстава: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- Народна библиотека „Добрило 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  Ненадић“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- Предшколска установа“Ариље“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-Спортско-туристички центар Ариље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- 22 Месне заједнице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</p:txBody>
      </p:sp>
      <p:sp>
        <p:nvSpPr>
          <p:cNvPr id="248" name="CustomShape 5"/>
          <p:cNvSpPr/>
          <p:nvPr/>
        </p:nvSpPr>
        <p:spPr>
          <a:xfrm>
            <a:off x="584280" y="4329000"/>
            <a:ext cx="4037040" cy="239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1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Остали корисници јавних средстава: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- Образовне институције (школе)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- Социјалне институције (Центар за     социјални рад)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     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- Црвени крст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- Спортске организације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- Непрофитне организације (удружења грађана, невладине организације, итд.)</a:t>
            </a: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CustomShape 1"/>
          <p:cNvSpPr/>
          <p:nvPr/>
        </p:nvSpPr>
        <p:spPr>
          <a:xfrm>
            <a:off x="457200" y="114120"/>
            <a:ext cx="8228160" cy="1009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1" lang="sr-Latn-RS" sz="3000" spc="-1" strike="noStrike">
                <a:solidFill>
                  <a:srgbClr val="000000"/>
                </a:solidFill>
                <a:latin typeface="Calibri"/>
                <a:ea typeface="DejaVu Sans"/>
              </a:rPr>
              <a:t>Како настаје буџет Општине?</a:t>
            </a:r>
            <a:endParaRPr b="0" lang="sr-Latn-RS" sz="3000" spc="-1" strike="noStrike">
              <a:latin typeface="Arial"/>
            </a:endParaRPr>
          </a:p>
        </p:txBody>
      </p:sp>
      <p:sp>
        <p:nvSpPr>
          <p:cNvPr id="250" name="CustomShape 2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4324DCF7-966B-47B4-A4D2-C88D86320F52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5</a:t>
            </a:fld>
            <a:endParaRPr b="0" lang="sr-Latn-RS" sz="1200" spc="-1" strike="noStrike">
              <a:latin typeface="Arial"/>
            </a:endParaRPr>
          </a:p>
        </p:txBody>
      </p:sp>
      <p:sp>
        <p:nvSpPr>
          <p:cNvPr id="251" name="CustomShape 3"/>
          <p:cNvSpPr/>
          <p:nvPr/>
        </p:nvSpPr>
        <p:spPr>
          <a:xfrm>
            <a:off x="325800" y="1715040"/>
            <a:ext cx="8491320" cy="4755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r>
              <a:rPr b="1" lang="sr-Latn-RS" sz="1700" spc="-1" strike="noStrike">
                <a:solidFill>
                  <a:srgbClr val="000000"/>
                </a:solidFill>
                <a:latin typeface="Calibri"/>
                <a:ea typeface="DejaVu Sans"/>
              </a:rPr>
              <a:t>БУЏЕТ </a:t>
            </a:r>
            <a:r>
              <a:rPr b="0" lang="sr-Latn-RS" sz="1700" spc="-1" strike="noStrike">
                <a:solidFill>
                  <a:srgbClr val="000000"/>
                </a:solidFill>
                <a:latin typeface="Calibri"/>
                <a:ea typeface="DejaVu Sans"/>
              </a:rPr>
              <a:t>општине је правни документ који утврђује план прихода и примања и расхода и издатака града за буџетску, односно календарску годину.</a:t>
            </a:r>
            <a:endParaRPr b="0" lang="sr-Latn-RS" sz="17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sr-Latn-RS" sz="17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sr-Latn-RS" sz="1700" spc="-1" strike="noStrike">
                <a:solidFill>
                  <a:srgbClr val="000000"/>
                </a:solidFill>
                <a:latin typeface="Calibri"/>
                <a:ea typeface="DejaVu Sans"/>
              </a:rPr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  <a:endParaRPr b="0" lang="sr-Latn-RS" sz="17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sr-Latn-RS" sz="17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sr-Latn-RS" sz="1700" spc="-1" strike="noStrike">
                <a:solidFill>
                  <a:srgbClr val="000000"/>
                </a:solidFill>
                <a:latin typeface="Calibri"/>
                <a:ea typeface="DejaVu Sans"/>
              </a:rPr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  <a:endParaRPr b="0" lang="sr-Latn-RS" sz="17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sr-Latn-RS" sz="17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sr-Latn-RS" sz="1700" spc="-1" strike="noStrike">
                <a:solidFill>
                  <a:srgbClr val="000000"/>
                </a:solidFill>
                <a:latin typeface="Calibri"/>
                <a:ea typeface="DejaVu Sans"/>
              </a:rPr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  <a:endParaRPr b="0" lang="sr-Latn-RS" sz="17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sr-Latn-RS" sz="17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sr-Latn-RS" sz="1700" spc="-1" strike="noStrike">
                <a:solidFill>
                  <a:srgbClr val="000000"/>
                </a:solidFill>
                <a:latin typeface="Calibri"/>
                <a:ea typeface="DejaVu Sans"/>
              </a:rPr>
              <a:t>Приликом дефинисања овог, за општину Ариље најважнијег документа, руководе се законским оквиром и прописима, стратешким приоритетима развоја и другим елементима.</a:t>
            </a:r>
            <a:endParaRPr b="0" lang="sr-Latn-RS" sz="17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sr-Latn-RS" sz="17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sr-Latn-RS" sz="1700" spc="-1" strike="noStrike">
                <a:solidFill>
                  <a:srgbClr val="000000"/>
                </a:solidFill>
                <a:latin typeface="Calibri"/>
                <a:ea typeface="DejaVu Sans"/>
              </a:rPr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b="0" lang="sr-Latn-RS" sz="1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90000"/>
          </a:bodyPr>
          <a:p>
            <a:pPr algn="ctr">
              <a:lnSpc>
                <a:spcPct val="100000"/>
              </a:lnSpc>
            </a:pPr>
            <a:r>
              <a:rPr b="1" lang="sr-Latn-RS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Ко учествује у буџетском процесу?</a:t>
            </a:r>
            <a:endParaRPr b="0" lang="sr-Latn-RS" sz="4400" spc="-1" strike="noStrike">
              <a:latin typeface="Arial"/>
            </a:endParaRPr>
          </a:p>
        </p:txBody>
      </p:sp>
      <p:sp>
        <p:nvSpPr>
          <p:cNvPr id="253" name="CustomShape 2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E56562CD-F597-4BEE-A0E2-CC6A11C96509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6</a:t>
            </a:fld>
            <a:endParaRPr b="0" lang="sr-Latn-RS" sz="1200" spc="-1" strike="noStrike">
              <a:latin typeface="Arial"/>
            </a:endParaRPr>
          </a:p>
        </p:txBody>
      </p:sp>
      <p:grpSp>
        <p:nvGrpSpPr>
          <p:cNvPr id="254" name="Group 3"/>
          <p:cNvGrpSpPr/>
          <p:nvPr/>
        </p:nvGrpSpPr>
        <p:grpSpPr>
          <a:xfrm>
            <a:off x="1404000" y="1514520"/>
            <a:ext cx="6334920" cy="3827880"/>
            <a:chOff x="1404000" y="1514520"/>
            <a:chExt cx="6334920" cy="3827880"/>
          </a:xfrm>
        </p:grpSpPr>
        <p:sp>
          <p:nvSpPr>
            <p:cNvPr id="255" name="CustomShape 4"/>
            <p:cNvSpPr/>
            <p:nvPr/>
          </p:nvSpPr>
          <p:spPr>
            <a:xfrm>
              <a:off x="2793600" y="1663920"/>
              <a:ext cx="3276360" cy="3276360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60840" rIns="60840" tIns="60840" bIns="60840" anchor="ctr">
              <a:noAutofit/>
            </a:bodyPr>
            <a:p>
              <a:pPr algn="ctr">
                <a:lnSpc>
                  <a:spcPct val="90000"/>
                </a:lnSpc>
                <a:spcAft>
                  <a:spcPts val="561"/>
                </a:spcAft>
              </a:pPr>
              <a:r>
                <a:rPr b="0" lang="sr-Latn-RS" sz="16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Председник општине</a:t>
              </a:r>
              <a:endParaRPr b="0" lang="sr-Latn-RS" sz="1600" spc="-1" strike="noStrike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</a:pPr>
              <a:r>
                <a:rPr b="0" lang="sr-Latn-RS" sz="16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Општинско веће</a:t>
              </a:r>
              <a:endParaRPr b="0" lang="sr-Latn-RS" sz="1600" spc="-1" strike="noStrike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</a:pPr>
              <a:r>
                <a:rPr b="0" lang="sr-Latn-RS" sz="16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Скупштина општине</a:t>
              </a:r>
              <a:endParaRPr b="0" lang="sr-Latn-RS" sz="1600" spc="-1" strike="noStrike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</a:pPr>
              <a:r>
                <a:rPr b="0" lang="sr-Latn-RS" sz="16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Општинско првобранилаштво</a:t>
              </a:r>
              <a:endParaRPr b="0" lang="sr-Latn-RS" sz="1600" spc="-1" strike="noStrike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561"/>
                </a:spcAft>
              </a:pPr>
              <a:r>
                <a:rPr b="0" lang="sr-Latn-RS" sz="16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Општинска управа</a:t>
              </a:r>
              <a:endParaRPr b="0" lang="sr-Latn-RS" sz="1600" spc="-1" strike="noStrike">
                <a:latin typeface="Arial"/>
              </a:endParaRPr>
            </a:p>
          </p:txBody>
        </p:sp>
        <p:sp>
          <p:nvSpPr>
            <p:cNvPr id="256" name="CustomShape 5"/>
            <p:cNvSpPr/>
            <p:nvPr/>
          </p:nvSpPr>
          <p:spPr>
            <a:xfrm>
              <a:off x="4664160" y="1514520"/>
              <a:ext cx="363240" cy="36324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257" name="CustomShape 6"/>
            <p:cNvSpPr/>
            <p:nvPr/>
          </p:nvSpPr>
          <p:spPr>
            <a:xfrm>
              <a:off x="3800880" y="4698000"/>
              <a:ext cx="262440" cy="262800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258" name="CustomShape 7"/>
            <p:cNvSpPr/>
            <p:nvPr/>
          </p:nvSpPr>
          <p:spPr>
            <a:xfrm>
              <a:off x="6282360" y="2994120"/>
              <a:ext cx="262440" cy="26280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259" name="CustomShape 8"/>
            <p:cNvSpPr/>
            <p:nvPr/>
          </p:nvSpPr>
          <p:spPr>
            <a:xfrm>
              <a:off x="5019480" y="4979160"/>
              <a:ext cx="363240" cy="36324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260" name="CustomShape 9"/>
            <p:cNvSpPr/>
            <p:nvPr/>
          </p:nvSpPr>
          <p:spPr>
            <a:xfrm>
              <a:off x="3875760" y="2032560"/>
              <a:ext cx="262440" cy="2628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261" name="CustomShape 10"/>
            <p:cNvSpPr/>
            <p:nvPr/>
          </p:nvSpPr>
          <p:spPr>
            <a:xfrm>
              <a:off x="3043800" y="3543840"/>
              <a:ext cx="262440" cy="26280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262" name="CustomShape 11"/>
            <p:cNvSpPr/>
            <p:nvPr/>
          </p:nvSpPr>
          <p:spPr>
            <a:xfrm>
              <a:off x="1404000" y="2053800"/>
              <a:ext cx="2062440" cy="173376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41760" rIns="41760" tIns="41760" bIns="41760" anchor="ctr">
              <a:noAutofit/>
            </a:bodyPr>
            <a:p>
              <a:pPr algn="ctr">
                <a:lnSpc>
                  <a:spcPct val="90000"/>
                </a:lnSpc>
                <a:spcAft>
                  <a:spcPts val="386"/>
                </a:spcAft>
              </a:pPr>
              <a:r>
                <a:rPr b="0" lang="sr-Latn-RS" sz="1100" spc="-1" strike="noStrike">
                  <a:solidFill>
                    <a:srgbClr val="376092"/>
                  </a:solidFill>
                  <a:latin typeface="Calibri"/>
                  <a:ea typeface="DejaVu Sans"/>
                </a:rPr>
                <a:t>Предшколска установа</a:t>
              </a:r>
              <a:endParaRPr b="0" lang="sr-Latn-RS" sz="1100" spc="-1" strike="noStrike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386"/>
                </a:spcAft>
              </a:pPr>
              <a:r>
                <a:rPr b="0" lang="sr-Latn-RS" sz="1100" spc="-1" strike="noStrike">
                  <a:solidFill>
                    <a:srgbClr val="376092"/>
                  </a:solidFill>
                  <a:latin typeface="Calibri"/>
                  <a:ea typeface="DejaVu Sans"/>
                </a:rPr>
                <a:t>Месне заједнице</a:t>
              </a:r>
              <a:endParaRPr b="0" lang="sr-Latn-RS" sz="1100" spc="-1" strike="noStrike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386"/>
                </a:spcAft>
              </a:pPr>
              <a:r>
                <a:rPr b="0" lang="sr-Latn-RS" sz="1100" spc="-1" strike="noStrike">
                  <a:solidFill>
                    <a:srgbClr val="376092"/>
                  </a:solidFill>
                  <a:latin typeface="Calibri"/>
                  <a:ea typeface="DejaVu Sans"/>
                </a:rPr>
                <a:t>Установе културе</a:t>
              </a:r>
              <a:endParaRPr b="0" lang="sr-Latn-RS" sz="1100" spc="-1" strike="noStrike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386"/>
                </a:spcAft>
              </a:pPr>
              <a:r>
                <a:rPr b="0" lang="sr-Latn-RS" sz="1100" spc="-1" strike="noStrike">
                  <a:solidFill>
                    <a:srgbClr val="376092"/>
                  </a:solidFill>
                  <a:latin typeface="Calibri"/>
                  <a:ea typeface="DejaVu Sans"/>
                </a:rPr>
                <a:t>Спортско-туристичка установа</a:t>
              </a:r>
              <a:endParaRPr b="0" lang="sr-Latn-RS" sz="1100" spc="-1" strike="noStrike">
                <a:latin typeface="Arial"/>
              </a:endParaRPr>
            </a:p>
          </p:txBody>
        </p:sp>
        <p:sp>
          <p:nvSpPr>
            <p:cNvPr id="263" name="CustomShape 12"/>
            <p:cNvSpPr/>
            <p:nvPr/>
          </p:nvSpPr>
          <p:spPr>
            <a:xfrm>
              <a:off x="4295160" y="2044080"/>
              <a:ext cx="363240" cy="36324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264" name="CustomShape 13"/>
            <p:cNvSpPr/>
            <p:nvPr/>
          </p:nvSpPr>
          <p:spPr>
            <a:xfrm>
              <a:off x="1894680" y="3978000"/>
              <a:ext cx="657360" cy="65772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265" name="CustomShape 14"/>
            <p:cNvSpPr/>
            <p:nvPr/>
          </p:nvSpPr>
          <p:spPr>
            <a:xfrm>
              <a:off x="6407640" y="1628640"/>
              <a:ext cx="1331280" cy="1330560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45720" rIns="45720" tIns="45000" bIns="45000" anchor="ctr">
              <a:noAutofit/>
            </a:bodyPr>
            <a:p>
              <a:pPr algn="ctr">
                <a:lnSpc>
                  <a:spcPct val="90000"/>
                </a:lnSpc>
                <a:spcAft>
                  <a:spcPts val="420"/>
                </a:spcAft>
              </a:pPr>
              <a:r>
                <a:rPr b="0" lang="sr-Latn-RS" sz="12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Основне школе </a:t>
              </a:r>
              <a:endParaRPr b="0" lang="sr-Latn-RS" sz="1200" spc="-1" strike="noStrike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420"/>
                </a:spcAft>
              </a:pPr>
              <a:r>
                <a:rPr b="0" lang="sr-Latn-RS" sz="12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Средње школе</a:t>
              </a:r>
              <a:endParaRPr b="0" lang="sr-Latn-RS" sz="1200" spc="-1" strike="noStrike">
                <a:latin typeface="Arial"/>
              </a:endParaRPr>
            </a:p>
          </p:txBody>
        </p:sp>
        <p:sp>
          <p:nvSpPr>
            <p:cNvPr id="266" name="CustomShape 15"/>
            <p:cNvSpPr/>
            <p:nvPr/>
          </p:nvSpPr>
          <p:spPr>
            <a:xfrm>
              <a:off x="5813280" y="2548440"/>
              <a:ext cx="363240" cy="36324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267" name="CustomShape 16"/>
            <p:cNvSpPr/>
            <p:nvPr/>
          </p:nvSpPr>
          <p:spPr>
            <a:xfrm>
              <a:off x="1644120" y="4762440"/>
              <a:ext cx="262440" cy="26280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268" name="CustomShape 17"/>
            <p:cNvSpPr/>
            <p:nvPr/>
          </p:nvSpPr>
          <p:spPr>
            <a:xfrm>
              <a:off x="4276440" y="4386240"/>
              <a:ext cx="262440" cy="2628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</p:grpSp>
      <p:grpSp>
        <p:nvGrpSpPr>
          <p:cNvPr id="269" name="Group 18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270" name="CustomShape 19"/>
          <p:cNvSpPr/>
          <p:nvPr/>
        </p:nvSpPr>
        <p:spPr>
          <a:xfrm>
            <a:off x="6156000" y="3429000"/>
            <a:ext cx="1222560" cy="1150560"/>
          </a:xfrm>
          <a:prstGeom prst="ellipse">
            <a:avLst/>
          </a:prstGeom>
          <a:solidFill>
            <a:srgbClr val="ff0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sr-Latn-RS" sz="1000" spc="-1" strike="noStrike">
                <a:solidFill>
                  <a:srgbClr val="ffffff"/>
                </a:solidFill>
                <a:latin typeface="Calibri"/>
                <a:ea typeface="DejaVu Sans"/>
              </a:rPr>
              <a:t>Грађани и њихова удружења</a:t>
            </a:r>
            <a:endParaRPr b="0" lang="sr-Latn-RS" sz="1000" spc="-1" strike="noStrike">
              <a:latin typeface="Arial"/>
            </a:endParaRPr>
          </a:p>
        </p:txBody>
      </p:sp>
      <p:sp>
        <p:nvSpPr>
          <p:cNvPr id="271" name="CustomShape 20"/>
          <p:cNvSpPr/>
          <p:nvPr/>
        </p:nvSpPr>
        <p:spPr>
          <a:xfrm>
            <a:off x="5868000" y="4869000"/>
            <a:ext cx="1078560" cy="9345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sr-Latn-RS" sz="1000" spc="-1" strike="noStrike">
                <a:solidFill>
                  <a:srgbClr val="ffffff"/>
                </a:solidFill>
                <a:latin typeface="Calibri"/>
                <a:ea typeface="DejaVu Sans"/>
              </a:rPr>
              <a:t>Јавна предузећа</a:t>
            </a:r>
            <a:endParaRPr b="0" lang="sr-Latn-RS" sz="1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CustomShape 1"/>
          <p:cNvSpPr/>
          <p:nvPr/>
        </p:nvSpPr>
        <p:spPr>
          <a:xfrm>
            <a:off x="437040" y="489960"/>
            <a:ext cx="8228160" cy="848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1" lang="sr-Latn-RS" sz="3000" spc="-1" strike="noStrike">
                <a:solidFill>
                  <a:srgbClr val="000000"/>
                </a:solidFill>
                <a:latin typeface="Calibri"/>
                <a:ea typeface="DejaVu Sans"/>
              </a:rPr>
              <a:t>На основу чега се доноси буџет?</a:t>
            </a:r>
            <a:endParaRPr b="0" lang="sr-Latn-RS" sz="3000" spc="-1" strike="noStrike">
              <a:latin typeface="Arial"/>
            </a:endParaRPr>
          </a:p>
        </p:txBody>
      </p:sp>
      <p:sp>
        <p:nvSpPr>
          <p:cNvPr id="273" name="CustomShape 2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A2ABA291-BEB1-4F0A-9875-11F85062A3CB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7</a:t>
            </a:fld>
            <a:endParaRPr b="0" lang="sr-Latn-RS" sz="1200" spc="-1" strike="noStrike">
              <a:latin typeface="Arial"/>
            </a:endParaRPr>
          </a:p>
        </p:txBody>
      </p:sp>
      <p:grpSp>
        <p:nvGrpSpPr>
          <p:cNvPr id="274" name="Group 3"/>
          <p:cNvGrpSpPr/>
          <p:nvPr/>
        </p:nvGrpSpPr>
        <p:grpSpPr>
          <a:xfrm>
            <a:off x="965520" y="1750680"/>
            <a:ext cx="6921000" cy="4473000"/>
            <a:chOff x="965520" y="1750680"/>
            <a:chExt cx="6921000" cy="4473000"/>
          </a:xfrm>
        </p:grpSpPr>
        <p:sp>
          <p:nvSpPr>
            <p:cNvPr id="275" name="CustomShape 4"/>
            <p:cNvSpPr/>
            <p:nvPr/>
          </p:nvSpPr>
          <p:spPr>
            <a:xfrm>
              <a:off x="2419560" y="3963960"/>
              <a:ext cx="517680" cy="2062440"/>
            </a:xfrm>
            <a:custGeom>
              <a:avLst/>
              <a:gdLst/>
              <a:ahLst/>
              <a:rect l="l" t="t" r="r" b="b"/>
              <a:pathLst>
                <a:path w="519062" h="2064042">
                  <a:moveTo>
                    <a:pt x="0" y="0"/>
                  </a:moveTo>
                  <a:lnTo>
                    <a:pt x="259531" y="0"/>
                  </a:lnTo>
                  <a:lnTo>
                    <a:pt x="259531" y="2064042"/>
                  </a:lnTo>
                  <a:lnTo>
                    <a:pt x="519062" y="2064042"/>
                  </a:lnTo>
                </a:path>
              </a:pathLst>
            </a:cu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276" name="CustomShape 5"/>
            <p:cNvSpPr/>
            <p:nvPr/>
          </p:nvSpPr>
          <p:spPr>
            <a:xfrm>
              <a:off x="2419560" y="3963960"/>
              <a:ext cx="517680" cy="1477800"/>
            </a:xfrm>
            <a:custGeom>
              <a:avLst/>
              <a:gdLst/>
              <a:ahLst/>
              <a:rect l="l" t="t" r="r" b="b"/>
              <a:pathLst>
                <a:path w="519062" h="1479230">
                  <a:moveTo>
                    <a:pt x="0" y="0"/>
                  </a:moveTo>
                  <a:lnTo>
                    <a:pt x="259531" y="0"/>
                  </a:lnTo>
                  <a:lnTo>
                    <a:pt x="259531" y="1479230"/>
                  </a:lnTo>
                  <a:lnTo>
                    <a:pt x="519062" y="1479230"/>
                  </a:lnTo>
                </a:path>
              </a:pathLst>
            </a:cu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277" name="CustomShape 6"/>
            <p:cNvSpPr/>
            <p:nvPr/>
          </p:nvSpPr>
          <p:spPr>
            <a:xfrm>
              <a:off x="2419560" y="3963960"/>
              <a:ext cx="517680" cy="899280"/>
            </a:xfrm>
            <a:custGeom>
              <a:avLst/>
              <a:gdLst/>
              <a:ahLst/>
              <a:rect l="l" t="t" r="r" b="b"/>
              <a:pathLst>
                <a:path w="519062" h="900791">
                  <a:moveTo>
                    <a:pt x="0" y="0"/>
                  </a:moveTo>
                  <a:lnTo>
                    <a:pt x="259531" y="0"/>
                  </a:lnTo>
                  <a:lnTo>
                    <a:pt x="259531" y="900791"/>
                  </a:lnTo>
                  <a:lnTo>
                    <a:pt x="519062" y="900791"/>
                  </a:lnTo>
                </a:path>
              </a:pathLst>
            </a:cu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278" name="CustomShape 7"/>
            <p:cNvSpPr/>
            <p:nvPr/>
          </p:nvSpPr>
          <p:spPr>
            <a:xfrm>
              <a:off x="2419560" y="3963960"/>
              <a:ext cx="517680" cy="133560"/>
            </a:xfrm>
            <a:custGeom>
              <a:avLst/>
              <a:gdLst/>
              <a:ahLst/>
              <a:rect l="l" t="t" r="r" b="b"/>
              <a:pathLst>
                <a:path w="519062" h="135114">
                  <a:moveTo>
                    <a:pt x="0" y="0"/>
                  </a:moveTo>
                  <a:lnTo>
                    <a:pt x="259531" y="0"/>
                  </a:lnTo>
                  <a:lnTo>
                    <a:pt x="259531" y="135114"/>
                  </a:lnTo>
                  <a:lnTo>
                    <a:pt x="519062" y="135114"/>
                  </a:lnTo>
                </a:path>
              </a:pathLst>
            </a:cu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279" name="CustomShape 8"/>
            <p:cNvSpPr/>
            <p:nvPr/>
          </p:nvSpPr>
          <p:spPr>
            <a:xfrm>
              <a:off x="2419560" y="2661120"/>
              <a:ext cx="541440" cy="1301400"/>
            </a:xfrm>
            <a:custGeom>
              <a:avLst/>
              <a:gdLst/>
              <a:ahLst/>
              <a:rect l="l" t="t" r="r" b="b"/>
              <a:pathLst>
                <a:path w="543043" h="1302974">
                  <a:moveTo>
                    <a:pt x="0" y="1302974"/>
                  </a:moveTo>
                  <a:lnTo>
                    <a:pt x="271521" y="1302974"/>
                  </a:lnTo>
                  <a:lnTo>
                    <a:pt x="271521" y="0"/>
                  </a:lnTo>
                  <a:lnTo>
                    <a:pt x="543043" y="0"/>
                  </a:lnTo>
                </a:path>
              </a:pathLst>
            </a:cu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280" name="CustomShape 9"/>
            <p:cNvSpPr/>
            <p:nvPr/>
          </p:nvSpPr>
          <p:spPr>
            <a:xfrm rot="16200000">
              <a:off x="-184320" y="3237840"/>
              <a:ext cx="3754080" cy="145368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hueOff val="0"/>
                    <a:satOff val="0"/>
                    <a:lumOff val="0"/>
                    <a:alphaOff val="0"/>
                    <a:tint val="50000"/>
                    <a:satMod val="300000"/>
                  </a:schemeClr>
                </a:gs>
                <a:gs pos="35000">
                  <a:schemeClr val="accent1">
                    <a:hueOff val="0"/>
                    <a:satOff val="0"/>
                    <a:lumOff val="0"/>
                    <a:alphaOff val="0"/>
                    <a:tint val="37000"/>
                    <a:satMod val="300000"/>
                  </a:schemeClr>
                </a:gs>
                <a:gs pos="100000">
                  <a:schemeClr val="accent1">
                    <a:hueOff val="0"/>
                    <a:satOff val="0"/>
                    <a:lumOff val="0"/>
                    <a:alphaOff val="0"/>
                    <a:tint val="15000"/>
                    <a:satMod val="350000"/>
                  </a:schemeClr>
                </a:gs>
              </a:gsLst>
              <a:lin ang="16200000"/>
            </a:gradFill>
            <a:ln>
              <a:noFill/>
            </a:ln>
            <a:effectLst>
              <a:outerShdw blurRad="40000" dir="5400000" dist="20160" rotWithShape="0">
                <a:srgbClr val="000000">
                  <a:alpha val="38000"/>
                </a:srgbClr>
              </a:outerShdw>
            </a:effectLst>
            <a:scene3d>
              <a:camera prst="orthographicFront"/>
              <a:lightRig dir="t" rig="flat"/>
            </a:scene3d>
            <a:sp3d prstMaterial="dkEdge">
              <a:bevelT w="8200" h="38100"/>
            </a:sp3d>
          </p:spPr>
          <p:style>
            <a:lnRef idx="0"/>
            <a:fillRef idx="0"/>
            <a:effectRef idx="1"/>
            <a:fontRef idx="minor"/>
          </p:style>
          <p:txBody>
            <a:bodyPr lIns="19080" rIns="19080" tIns="19080" bIns="19080" anchor="ctr" vert="vert" rot="5400000">
              <a:noAutofit/>
            </a:bodyPr>
            <a:p>
              <a:pPr algn="ctr">
                <a:lnSpc>
                  <a:spcPct val="90000"/>
                </a:lnSpc>
                <a:spcAft>
                  <a:spcPts val="1049"/>
                </a:spcAft>
              </a:pPr>
              <a:r>
                <a:rPr b="0" lang="sr-Latn-RS" sz="30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На основу чега се доноси буџет? </a:t>
              </a:r>
              <a:endParaRPr b="0" lang="sr-Latn-RS" sz="3000" spc="-1" strike="noStrike">
                <a:latin typeface="Arial"/>
              </a:endParaRPr>
            </a:p>
          </p:txBody>
        </p:sp>
        <p:sp>
          <p:nvSpPr>
            <p:cNvPr id="281" name="CustomShape 10"/>
            <p:cNvSpPr/>
            <p:nvPr/>
          </p:nvSpPr>
          <p:spPr>
            <a:xfrm>
              <a:off x="2962440" y="1750680"/>
              <a:ext cx="4924080" cy="181944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hueOff val="0"/>
                    <a:satOff val="0"/>
                    <a:lumOff val="0"/>
                    <a:alphaOff val="0"/>
                    <a:tint val="50000"/>
                    <a:satMod val="300000"/>
                  </a:schemeClr>
                </a:gs>
                <a:gs pos="35000">
                  <a:schemeClr val="accent1">
                    <a:hueOff val="0"/>
                    <a:satOff val="0"/>
                    <a:lumOff val="0"/>
                    <a:alphaOff val="0"/>
                    <a:tint val="37000"/>
                    <a:satMod val="300000"/>
                  </a:schemeClr>
                </a:gs>
                <a:gs pos="100000">
                  <a:schemeClr val="accent1">
                    <a:hueOff val="0"/>
                    <a:satOff val="0"/>
                    <a:lumOff val="0"/>
                    <a:alphaOff val="0"/>
                    <a:tint val="15000"/>
                    <a:satMod val="350000"/>
                  </a:schemeClr>
                </a:gs>
              </a:gsLst>
              <a:lin ang="16200000"/>
            </a:gradFill>
            <a:ln>
              <a:noFill/>
            </a:ln>
            <a:effectLst>
              <a:outerShdw blurRad="40000" dir="5400000" dist="20160" rotWithShape="0">
                <a:srgbClr val="000000">
                  <a:alpha val="38000"/>
                </a:srgbClr>
              </a:outerShdw>
            </a:effectLst>
            <a:scene3d>
              <a:camera prst="orthographicFront"/>
              <a:lightRig dir="t" rig="flat"/>
            </a:scene3d>
            <a:sp3d prstMaterial="dkEdge">
              <a:bevelT w="8200" h="38100"/>
            </a:sp3d>
          </p:spPr>
          <p:style>
            <a:lnRef idx="0"/>
            <a:fillRef idx="0"/>
            <a:effectRef idx="1"/>
            <a:fontRef idx="minor"/>
          </p:style>
          <p:txBody>
            <a:bodyPr lIns="9000" rIns="9000" tIns="9000" bIns="9000">
              <a:noAutofit/>
            </a:bodyPr>
            <a:p>
              <a:pPr>
                <a:lnSpc>
                  <a:spcPct val="90000"/>
                </a:lnSpc>
                <a:spcAft>
                  <a:spcPts val="490"/>
                </a:spcAft>
              </a:pPr>
              <a:r>
                <a:rPr b="0" lang="sr-Latn-RS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Закони и прописи:</a:t>
              </a:r>
              <a:endParaRPr b="0" lang="sr-Latn-RS" sz="1400" spc="-1" strike="noStrike">
                <a:latin typeface="Arial"/>
              </a:endParaRPr>
            </a:p>
            <a:p>
              <a:pPr>
                <a:lnSpc>
                  <a:spcPct val="90000"/>
                </a:lnSpc>
                <a:spcAft>
                  <a:spcPts val="490"/>
                </a:spcAft>
              </a:pPr>
              <a:r>
                <a:rPr b="0" lang="sr-Latn-RS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Закон о финансирању локалне самоуправе,</a:t>
              </a:r>
              <a:endParaRPr b="0" lang="sr-Latn-RS" sz="1400" spc="-1" strike="noStrike">
                <a:latin typeface="Arial"/>
              </a:endParaRPr>
            </a:p>
            <a:p>
              <a:pPr>
                <a:lnSpc>
                  <a:spcPct val="90000"/>
                </a:lnSpc>
                <a:spcAft>
                  <a:spcPts val="490"/>
                </a:spcAft>
              </a:pPr>
              <a:r>
                <a:rPr b="0" lang="sr-Latn-RS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Закон о буџетском систему,</a:t>
              </a:r>
              <a:endParaRPr b="0" lang="sr-Latn-RS" sz="1400" spc="-1" strike="noStrike">
                <a:latin typeface="Arial"/>
              </a:endParaRPr>
            </a:p>
            <a:p>
              <a:pPr>
                <a:lnSpc>
                  <a:spcPct val="90000"/>
                </a:lnSpc>
                <a:spcAft>
                  <a:spcPts val="490"/>
                </a:spcAft>
              </a:pPr>
              <a:r>
                <a:rPr b="0" lang="sr-Latn-RS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Закон о локалној самоуправи, </a:t>
              </a:r>
              <a:endParaRPr b="0" lang="sr-Latn-RS" sz="1400" spc="-1" strike="noStrike">
                <a:latin typeface="Arial"/>
              </a:endParaRPr>
            </a:p>
            <a:p>
              <a:pPr>
                <a:lnSpc>
                  <a:spcPct val="90000"/>
                </a:lnSpc>
                <a:spcAft>
                  <a:spcPts val="490"/>
                </a:spcAft>
              </a:pPr>
              <a:r>
                <a:rPr b="0" lang="sr-Latn-RS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Упутство Министарства финансија за припрему одлуке о буџету за 2026. годину и др.</a:t>
              </a:r>
              <a:endParaRPr b="0" lang="sr-Latn-RS" sz="1400" spc="-1" strike="noStrike">
                <a:latin typeface="Arial"/>
              </a:endParaRPr>
            </a:p>
            <a:p>
              <a:pPr>
                <a:lnSpc>
                  <a:spcPct val="90000"/>
                </a:lnSpc>
                <a:spcAft>
                  <a:spcPts val="490"/>
                </a:spcAft>
              </a:pPr>
              <a:r>
                <a:rPr b="0" lang="sr-Latn-RS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Сви посебни прописи којима су утврђене надлежности ЈЛС</a:t>
              </a:r>
              <a:endParaRPr b="0" lang="sr-Latn-RS" sz="1400" spc="-1" strike="noStrike">
                <a:latin typeface="Arial"/>
              </a:endParaRPr>
            </a:p>
          </p:txBody>
        </p:sp>
        <p:sp>
          <p:nvSpPr>
            <p:cNvPr id="282" name="CustomShape 11"/>
            <p:cNvSpPr/>
            <p:nvPr/>
          </p:nvSpPr>
          <p:spPr>
            <a:xfrm>
              <a:off x="2938680" y="3722040"/>
              <a:ext cx="4886280" cy="7531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hueOff val="0"/>
                    <a:satOff val="0"/>
                    <a:lumOff val="0"/>
                    <a:alphaOff val="0"/>
                    <a:tint val="50000"/>
                    <a:satMod val="300000"/>
                  </a:schemeClr>
                </a:gs>
                <a:gs pos="35000">
                  <a:schemeClr val="accent1">
                    <a:hueOff val="0"/>
                    <a:satOff val="0"/>
                    <a:lumOff val="0"/>
                    <a:alphaOff val="0"/>
                    <a:tint val="37000"/>
                    <a:satMod val="300000"/>
                  </a:schemeClr>
                </a:gs>
                <a:gs pos="100000">
                  <a:schemeClr val="accent1">
                    <a:hueOff val="0"/>
                    <a:satOff val="0"/>
                    <a:lumOff val="0"/>
                    <a:alphaOff val="0"/>
                    <a:tint val="15000"/>
                    <a:satMod val="350000"/>
                  </a:schemeClr>
                </a:gs>
              </a:gsLst>
              <a:lin ang="16200000"/>
            </a:gradFill>
            <a:ln>
              <a:noFill/>
            </a:ln>
            <a:effectLst>
              <a:outerShdw blurRad="40000" dir="5400000" dist="20160" rotWithShape="0">
                <a:srgbClr val="000000">
                  <a:alpha val="38000"/>
                </a:srgbClr>
              </a:outerShdw>
            </a:effectLst>
            <a:scene3d>
              <a:camera prst="orthographicFront"/>
              <a:lightRig dir="t" rig="flat"/>
            </a:scene3d>
            <a:sp3d prstMaterial="dkEdge">
              <a:bevelT w="8200" h="38100"/>
            </a:sp3d>
          </p:spPr>
          <p:style>
            <a:lnRef idx="0"/>
            <a:fillRef idx="0"/>
            <a:effectRef idx="1"/>
            <a:fontRef idx="minor"/>
          </p:style>
          <p:txBody>
            <a:bodyPr lIns="9000" rIns="9000" tIns="9000" bIns="9000" anchor="ctr">
              <a:noAutofit/>
            </a:bodyPr>
            <a:p>
              <a:pPr>
                <a:lnSpc>
                  <a:spcPct val="90000"/>
                </a:lnSpc>
                <a:spcAft>
                  <a:spcPts val="490"/>
                </a:spcAft>
              </a:pPr>
              <a:r>
                <a:rPr b="0" lang="sr-Latn-RS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Стратешки документи:</a:t>
              </a:r>
              <a:endParaRPr b="0" lang="sr-Latn-RS" sz="1400" spc="-1" strike="noStrike">
                <a:latin typeface="Arial"/>
              </a:endParaRPr>
            </a:p>
            <a:p>
              <a:pPr>
                <a:lnSpc>
                  <a:spcPct val="90000"/>
                </a:lnSpc>
                <a:spcAft>
                  <a:spcPts val="490"/>
                </a:spcAft>
              </a:pPr>
              <a:r>
                <a:rPr b="0" lang="sr-Latn-RS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Стратегија развоја</a:t>
              </a:r>
              <a:endParaRPr b="0" lang="sr-Latn-RS" sz="1400" spc="-1" strike="noStrike">
                <a:latin typeface="Arial"/>
              </a:endParaRPr>
            </a:p>
            <a:p>
              <a:pPr>
                <a:lnSpc>
                  <a:spcPct val="90000"/>
                </a:lnSpc>
                <a:spcAft>
                  <a:spcPts val="490"/>
                </a:spcAft>
              </a:pPr>
              <a:r>
                <a:rPr b="0" lang="sr-Latn-RS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Акциони планови за поједине области</a:t>
              </a:r>
              <a:endParaRPr b="0" lang="sr-Latn-RS" sz="1400" spc="-1" strike="noStrike">
                <a:latin typeface="Arial"/>
              </a:endParaRPr>
            </a:p>
          </p:txBody>
        </p:sp>
        <p:sp>
          <p:nvSpPr>
            <p:cNvPr id="283" name="CustomShape 12"/>
            <p:cNvSpPr/>
            <p:nvPr/>
          </p:nvSpPr>
          <p:spPr>
            <a:xfrm>
              <a:off x="2938680" y="4674240"/>
              <a:ext cx="4894560" cy="37944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hueOff val="0"/>
                    <a:satOff val="0"/>
                    <a:lumOff val="0"/>
                    <a:alphaOff val="0"/>
                    <a:tint val="50000"/>
                    <a:satMod val="300000"/>
                  </a:schemeClr>
                </a:gs>
                <a:gs pos="35000">
                  <a:schemeClr val="accent1">
                    <a:hueOff val="0"/>
                    <a:satOff val="0"/>
                    <a:lumOff val="0"/>
                    <a:alphaOff val="0"/>
                    <a:tint val="37000"/>
                    <a:satMod val="300000"/>
                  </a:schemeClr>
                </a:gs>
                <a:gs pos="100000">
                  <a:schemeClr val="accent1">
                    <a:hueOff val="0"/>
                    <a:satOff val="0"/>
                    <a:lumOff val="0"/>
                    <a:alphaOff val="0"/>
                    <a:tint val="15000"/>
                    <a:satMod val="350000"/>
                  </a:schemeClr>
                </a:gs>
              </a:gsLst>
              <a:lin ang="16200000"/>
            </a:gradFill>
            <a:ln>
              <a:noFill/>
            </a:ln>
            <a:effectLst>
              <a:outerShdw blurRad="40000" dir="5400000" dist="20160" rotWithShape="0">
                <a:srgbClr val="000000">
                  <a:alpha val="38000"/>
                </a:srgbClr>
              </a:outerShdw>
            </a:effectLst>
            <a:scene3d>
              <a:camera prst="orthographicFront"/>
              <a:lightRig dir="t" rig="flat"/>
            </a:scene3d>
            <a:sp3d prstMaterial="dkEdge">
              <a:bevelT w="8200" h="38100"/>
            </a:sp3d>
          </p:spPr>
          <p:style>
            <a:lnRef idx="0"/>
            <a:fillRef idx="0"/>
            <a:effectRef idx="1"/>
            <a:fontRef idx="minor"/>
          </p:style>
          <p:txBody>
            <a:bodyPr lIns="9000" rIns="9000" tIns="9000" bIns="9000" anchor="ctr">
              <a:noAutofit/>
            </a:bodyPr>
            <a:p>
              <a:pPr>
                <a:lnSpc>
                  <a:spcPct val="90000"/>
                </a:lnSpc>
                <a:spcAft>
                  <a:spcPts val="490"/>
                </a:spcAft>
              </a:pPr>
              <a:r>
                <a:rPr b="0" lang="sr-Latn-RS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Потребе буџетских корисника</a:t>
              </a:r>
              <a:endParaRPr b="0" lang="sr-Latn-RS" sz="1400" spc="-1" strike="noStrike">
                <a:latin typeface="Arial"/>
              </a:endParaRPr>
            </a:p>
          </p:txBody>
        </p:sp>
        <p:sp>
          <p:nvSpPr>
            <p:cNvPr id="284" name="CustomShape 13"/>
            <p:cNvSpPr/>
            <p:nvPr/>
          </p:nvSpPr>
          <p:spPr>
            <a:xfrm>
              <a:off x="2938680" y="5253120"/>
              <a:ext cx="4895280" cy="3787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hueOff val="0"/>
                    <a:satOff val="0"/>
                    <a:lumOff val="0"/>
                    <a:alphaOff val="0"/>
                    <a:tint val="50000"/>
                    <a:satMod val="300000"/>
                  </a:schemeClr>
                </a:gs>
                <a:gs pos="35000">
                  <a:schemeClr val="accent1">
                    <a:hueOff val="0"/>
                    <a:satOff val="0"/>
                    <a:lumOff val="0"/>
                    <a:alphaOff val="0"/>
                    <a:tint val="37000"/>
                    <a:satMod val="300000"/>
                  </a:schemeClr>
                </a:gs>
                <a:gs pos="100000">
                  <a:schemeClr val="accent1">
                    <a:hueOff val="0"/>
                    <a:satOff val="0"/>
                    <a:lumOff val="0"/>
                    <a:alphaOff val="0"/>
                    <a:tint val="15000"/>
                    <a:satMod val="350000"/>
                  </a:schemeClr>
                </a:gs>
              </a:gsLst>
              <a:lin ang="16200000"/>
            </a:gradFill>
            <a:ln>
              <a:noFill/>
            </a:ln>
            <a:effectLst>
              <a:outerShdw blurRad="40000" dir="5400000" dist="20160" rotWithShape="0">
                <a:srgbClr val="000000">
                  <a:alpha val="38000"/>
                </a:srgbClr>
              </a:outerShdw>
            </a:effectLst>
            <a:scene3d>
              <a:camera prst="orthographicFront"/>
              <a:lightRig dir="t" rig="flat"/>
            </a:scene3d>
            <a:sp3d prstMaterial="dkEdge">
              <a:bevelT w="8200" h="38100"/>
            </a:sp3d>
          </p:spPr>
          <p:style>
            <a:lnRef idx="0"/>
            <a:fillRef idx="0"/>
            <a:effectRef idx="1"/>
            <a:fontRef idx="minor"/>
          </p:style>
          <p:txBody>
            <a:bodyPr lIns="9000" rIns="9000" tIns="9000" bIns="9000" anchor="ctr">
              <a:noAutofit/>
            </a:bodyPr>
            <a:p>
              <a:pPr>
                <a:lnSpc>
                  <a:spcPct val="90000"/>
                </a:lnSpc>
                <a:spcAft>
                  <a:spcPts val="490"/>
                </a:spcAft>
              </a:pPr>
              <a:r>
                <a:rPr b="0" lang="sr-Latn-RS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Започети пројекти из ранијих година</a:t>
              </a:r>
              <a:endParaRPr b="0" lang="sr-Latn-RS" sz="1400" spc="-1" strike="noStrike">
                <a:latin typeface="Arial"/>
              </a:endParaRPr>
            </a:p>
          </p:txBody>
        </p:sp>
        <p:sp>
          <p:nvSpPr>
            <p:cNvPr id="285" name="CustomShape 14"/>
            <p:cNvSpPr/>
            <p:nvPr/>
          </p:nvSpPr>
          <p:spPr>
            <a:xfrm>
              <a:off x="2938680" y="5831280"/>
              <a:ext cx="4919760" cy="39240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hueOff val="0"/>
                    <a:satOff val="0"/>
                    <a:lumOff val="0"/>
                    <a:alphaOff val="0"/>
                    <a:tint val="50000"/>
                    <a:satMod val="300000"/>
                  </a:schemeClr>
                </a:gs>
                <a:gs pos="35000">
                  <a:schemeClr val="accent1">
                    <a:hueOff val="0"/>
                    <a:satOff val="0"/>
                    <a:lumOff val="0"/>
                    <a:alphaOff val="0"/>
                    <a:tint val="37000"/>
                    <a:satMod val="300000"/>
                  </a:schemeClr>
                </a:gs>
                <a:gs pos="100000">
                  <a:schemeClr val="accent1">
                    <a:hueOff val="0"/>
                    <a:satOff val="0"/>
                    <a:lumOff val="0"/>
                    <a:alphaOff val="0"/>
                    <a:tint val="15000"/>
                    <a:satMod val="350000"/>
                  </a:schemeClr>
                </a:gs>
              </a:gsLst>
              <a:lin ang="16200000"/>
            </a:gradFill>
            <a:ln>
              <a:noFill/>
            </a:ln>
            <a:effectLst>
              <a:outerShdw blurRad="40000" dir="5400000" dist="20160" rotWithShape="0">
                <a:srgbClr val="000000">
                  <a:alpha val="38000"/>
                </a:srgbClr>
              </a:outerShdw>
            </a:effectLst>
            <a:scene3d>
              <a:camera prst="orthographicFront"/>
              <a:lightRig dir="t" rig="flat"/>
            </a:scene3d>
            <a:sp3d prstMaterial="dkEdge">
              <a:bevelT w="8200" h="38100"/>
            </a:sp3d>
          </p:spPr>
          <p:style>
            <a:lnRef idx="0"/>
            <a:fillRef idx="0"/>
            <a:effectRef idx="1"/>
            <a:fontRef idx="minor"/>
          </p:style>
          <p:txBody>
            <a:bodyPr lIns="9000" rIns="9000" tIns="9000" bIns="9000" anchor="ctr">
              <a:noAutofit/>
            </a:bodyPr>
            <a:p>
              <a:pPr>
                <a:lnSpc>
                  <a:spcPct val="90000"/>
                </a:lnSpc>
                <a:spcAft>
                  <a:spcPts val="490"/>
                </a:spcAft>
              </a:pPr>
              <a:r>
                <a:rPr b="0" lang="sr-Latn-RS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Остварење прошлогодишњег буџета</a:t>
              </a:r>
              <a:endParaRPr b="0" lang="sr-Latn-RS" sz="1400" spc="-1" strike="noStrike">
                <a:latin typeface="Arial"/>
              </a:endParaRPr>
            </a:p>
          </p:txBody>
        </p:sp>
      </p:grpSp>
      <p:grpSp>
        <p:nvGrpSpPr>
          <p:cNvPr id="286" name="Group 15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CustomShape 1"/>
          <p:cNvSpPr/>
          <p:nvPr/>
        </p:nvSpPr>
        <p:spPr>
          <a:xfrm>
            <a:off x="457200" y="274680"/>
            <a:ext cx="8228160" cy="72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1" lang="sr-Latn-R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Како се пуни Општинска каса?</a:t>
            </a:r>
            <a:endParaRPr b="0" lang="sr-Latn-RS" sz="2800" spc="-1" strike="noStrike">
              <a:latin typeface="Arial"/>
            </a:endParaRPr>
          </a:p>
        </p:txBody>
      </p:sp>
      <p:sp>
        <p:nvSpPr>
          <p:cNvPr id="288" name="CustomShape 2"/>
          <p:cNvSpPr/>
          <p:nvPr/>
        </p:nvSpPr>
        <p:spPr>
          <a:xfrm>
            <a:off x="571320" y="1001880"/>
            <a:ext cx="8285400" cy="5568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343080" indent="-341640" algn="just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Укупни планирани </a:t>
            </a:r>
            <a:r>
              <a:rPr b="1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јавни приходи и примања 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Општине</a:t>
            </a:r>
            <a:r>
              <a:rPr b="0" lang="sr-Latn-RS" sz="16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Ариље</a:t>
            </a:r>
            <a:r>
              <a:rPr b="0" lang="sr-Latn-RS" sz="16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за 2026. годину износе</a:t>
            </a:r>
            <a:endParaRPr b="0" lang="sr-Latn-RS" sz="16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20"/>
              </a:spcBef>
            </a:pPr>
            <a:endParaRPr b="0" lang="sr-Latn-RS" sz="1600" spc="-1" strike="noStrike">
              <a:latin typeface="Arial"/>
            </a:endParaRPr>
          </a:p>
          <a:p>
            <a:pPr marL="343080" indent="-341640" algn="just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Нацртом одлуке о буџету Општине </a:t>
            </a:r>
            <a:r>
              <a:rPr b="0" lang="sr-Latn-RS" sz="16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Ариље  за 2026. годину планирана су средства из буџета Општине у износу од</a:t>
            </a:r>
            <a:r>
              <a:rPr b="0" lang="sr-Latn-RS" sz="16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876.868.368,00</a:t>
            </a:r>
            <a:r>
              <a:rPr b="0" lang="sr-Latn-RS" sz="16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динара, пренета средства из ранијих година у износу од 89.250.000,00 динара и</a:t>
            </a:r>
            <a:r>
              <a:rPr b="0" lang="sr-Latn-RS" sz="16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0" lang="sr-Latn-R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средства из осталих извора 25.088.365,00 динара. </a:t>
            </a:r>
            <a:endParaRPr b="0" lang="sr-Latn-RS" sz="1600" spc="-1" strike="noStrike">
              <a:latin typeface="Arial"/>
            </a:endParaRPr>
          </a:p>
        </p:txBody>
      </p:sp>
      <p:sp>
        <p:nvSpPr>
          <p:cNvPr id="289" name="CustomShape 3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28E027AF-8793-40C2-84D0-FED2DDBC92B7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8</a:t>
            </a:fld>
            <a:endParaRPr b="0" lang="sr-Latn-RS" sz="1200" spc="-1" strike="noStrike">
              <a:latin typeface="Arial"/>
            </a:endParaRPr>
          </a:p>
        </p:txBody>
      </p:sp>
      <p:grpSp>
        <p:nvGrpSpPr>
          <p:cNvPr id="290" name="Group 4"/>
          <p:cNvGrpSpPr/>
          <p:nvPr/>
        </p:nvGrpSpPr>
        <p:grpSpPr>
          <a:xfrm>
            <a:off x="571320" y="4653000"/>
            <a:ext cx="8031600" cy="1259280"/>
            <a:chOff x="571320" y="4653000"/>
            <a:chExt cx="8031600" cy="1259280"/>
          </a:xfrm>
        </p:grpSpPr>
        <p:sp>
          <p:nvSpPr>
            <p:cNvPr id="291" name="CustomShape 5"/>
            <p:cNvSpPr/>
            <p:nvPr/>
          </p:nvSpPr>
          <p:spPr>
            <a:xfrm>
              <a:off x="571320" y="4656600"/>
              <a:ext cx="1255680" cy="125568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12600" rIns="12600" tIns="12600" bIns="12600" anchor="ctr">
              <a:noAutofit/>
            </a:bodyPr>
            <a:p>
              <a:pPr algn="ctr">
                <a:lnSpc>
                  <a:spcPct val="90000"/>
                </a:lnSpc>
                <a:spcAft>
                  <a:spcPts val="349"/>
                </a:spcAft>
              </a:pPr>
              <a:r>
                <a:rPr b="0" lang="sr-Latn-RS" sz="10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Средства из буџета града  </a:t>
              </a:r>
              <a:r>
                <a:rPr b="0" lang="sr-Latn-RS" sz="10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876.868.368,00</a:t>
              </a:r>
              <a:endParaRPr b="0" lang="sr-Latn-RS" sz="1000" spc="-1" strike="noStrike">
                <a:latin typeface="Arial"/>
              </a:endParaRPr>
            </a:p>
          </p:txBody>
        </p:sp>
        <p:sp>
          <p:nvSpPr>
            <p:cNvPr id="292" name="CustomShape 6"/>
            <p:cNvSpPr/>
            <p:nvPr/>
          </p:nvSpPr>
          <p:spPr>
            <a:xfrm>
              <a:off x="1930680" y="4920480"/>
              <a:ext cx="727560" cy="727560"/>
            </a:xfrm>
            <a:prstGeom prst="mathPlus">
              <a:avLst>
                <a:gd name="adj1" fmla="val 23520"/>
              </a:avLst>
            </a:prstGeom>
            <a:solidFill>
              <a:schemeClr val="accent4">
                <a:hueOff val="0"/>
                <a:satOff val="0"/>
                <a:lumOff val="0"/>
                <a:alphaOff val="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3" name="CustomShape 7"/>
            <p:cNvSpPr/>
            <p:nvPr/>
          </p:nvSpPr>
          <p:spPr>
            <a:xfrm>
              <a:off x="2761920" y="4656600"/>
              <a:ext cx="1255680" cy="125568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12600" rIns="12600" tIns="12600" bIns="12600" anchor="ctr">
              <a:noAutofit/>
            </a:bodyPr>
            <a:p>
              <a:pPr algn="ctr">
                <a:lnSpc>
                  <a:spcPct val="90000"/>
                </a:lnSpc>
                <a:spcAft>
                  <a:spcPts val="349"/>
                </a:spcAft>
              </a:pPr>
              <a:r>
                <a:rPr b="0" lang="sr-Latn-RS" sz="10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Пренета средства из ранијих година 89.250.000,00 </a:t>
              </a:r>
              <a:endParaRPr b="0" lang="sr-Latn-RS" sz="1000" spc="-1" strike="noStrike">
                <a:latin typeface="Arial"/>
              </a:endParaRPr>
            </a:p>
          </p:txBody>
        </p:sp>
        <p:sp>
          <p:nvSpPr>
            <p:cNvPr id="294" name="CustomShape 8"/>
            <p:cNvSpPr/>
            <p:nvPr/>
          </p:nvSpPr>
          <p:spPr>
            <a:xfrm>
              <a:off x="4120920" y="4920480"/>
              <a:ext cx="727560" cy="727560"/>
            </a:xfrm>
            <a:prstGeom prst="mathPlus">
              <a:avLst>
                <a:gd name="adj1" fmla="val 23520"/>
              </a:avLst>
            </a:prstGeom>
            <a:solidFill>
              <a:schemeClr val="accent4">
                <a:hueOff val="-2232385"/>
                <a:satOff val="13449"/>
                <a:lumOff val="1078"/>
                <a:alphaOff val="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5" name="CustomShape 9"/>
            <p:cNvSpPr/>
            <p:nvPr/>
          </p:nvSpPr>
          <p:spPr>
            <a:xfrm>
              <a:off x="4932000" y="4653000"/>
              <a:ext cx="1206720" cy="121140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16560" rIns="16560" tIns="16560" bIns="16560" anchor="ctr">
              <a:noAutofit/>
            </a:bodyPr>
            <a:p>
              <a:pPr algn="ctr">
                <a:lnSpc>
                  <a:spcPct val="90000"/>
                </a:lnSpc>
                <a:spcAft>
                  <a:spcPts val="456"/>
                </a:spcAft>
              </a:pPr>
              <a:r>
                <a:rPr b="0" lang="sr-Latn-RS" sz="13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Средства из осталих извора 25.088.365,00</a:t>
              </a:r>
              <a:endParaRPr b="0" lang="sr-Latn-RS" sz="1300" spc="-1" strike="noStrike">
                <a:latin typeface="Arial"/>
              </a:endParaRPr>
            </a:p>
          </p:txBody>
        </p:sp>
        <p:sp>
          <p:nvSpPr>
            <p:cNvPr id="296" name="CustomShape 10"/>
            <p:cNvSpPr/>
            <p:nvPr/>
          </p:nvSpPr>
          <p:spPr>
            <a:xfrm>
              <a:off x="6262560" y="4920480"/>
              <a:ext cx="727560" cy="727560"/>
            </a:xfrm>
            <a:prstGeom prst="mathEqual">
              <a:avLst>
                <a:gd name="adj1" fmla="val 23520"/>
                <a:gd name="adj2" fmla="val 11760"/>
              </a:avLst>
            </a:prstGeom>
            <a:solidFill>
              <a:schemeClr val="accent4">
                <a:hueOff val="-4464770"/>
                <a:satOff val="26899"/>
                <a:lumOff val="2156"/>
                <a:alphaOff val="0"/>
              </a:scheme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7" name="CustomShape 11"/>
            <p:cNvSpPr/>
            <p:nvPr/>
          </p:nvSpPr>
          <p:spPr>
            <a:xfrm>
              <a:off x="7093800" y="4672440"/>
              <a:ext cx="1509120" cy="122400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12600" rIns="12600" tIns="12600" bIns="12600" anchor="ctr">
              <a:noAutofit/>
            </a:bodyPr>
            <a:p>
              <a:pPr algn="ctr">
                <a:lnSpc>
                  <a:spcPct val="90000"/>
                </a:lnSpc>
                <a:spcAft>
                  <a:spcPts val="386"/>
                </a:spcAft>
              </a:pPr>
              <a:r>
                <a:rPr b="0" lang="sr-Latn-RS" sz="10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Укупан буџет града </a:t>
              </a:r>
              <a:r>
                <a:rPr b="0" lang="sr-Latn-RS" sz="11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991.206.733,00</a:t>
              </a:r>
              <a:endParaRPr b="0" lang="sr-Latn-RS" sz="1100" spc="-1" strike="noStrike">
                <a:latin typeface="Arial"/>
              </a:endParaRPr>
            </a:p>
          </p:txBody>
        </p:sp>
      </p:grpSp>
      <p:grpSp>
        <p:nvGrpSpPr>
          <p:cNvPr id="298" name="Group 12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299" name="CustomShape 13"/>
          <p:cNvSpPr/>
          <p:nvPr/>
        </p:nvSpPr>
        <p:spPr>
          <a:xfrm>
            <a:off x="2609640" y="1735200"/>
            <a:ext cx="1045800" cy="977040"/>
          </a:xfrm>
          <a:prstGeom prst="mathEqual">
            <a:avLst>
              <a:gd name="adj1" fmla="val 23520"/>
              <a:gd name="adj2" fmla="val 1176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300" name="Picture 12" descr=""/>
          <p:cNvPicPr/>
          <p:nvPr/>
        </p:nvPicPr>
        <p:blipFill>
          <a:blip r:embed="rId1"/>
          <a:stretch/>
        </p:blipFill>
        <p:spPr>
          <a:xfrm>
            <a:off x="827640" y="1476720"/>
            <a:ext cx="1632240" cy="1751400"/>
          </a:xfrm>
          <a:prstGeom prst="rect">
            <a:avLst/>
          </a:prstGeom>
          <a:ln>
            <a:noFill/>
          </a:ln>
        </p:spPr>
      </p:pic>
      <p:sp>
        <p:nvSpPr>
          <p:cNvPr id="301" name="CustomShape 14"/>
          <p:cNvSpPr/>
          <p:nvPr/>
        </p:nvSpPr>
        <p:spPr>
          <a:xfrm>
            <a:off x="3882960" y="1839960"/>
            <a:ext cx="4978080" cy="1308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sr-Latn-RS" sz="4400" spc="-1" strike="noStrike">
                <a:solidFill>
                  <a:srgbClr val="ff0000"/>
                </a:solidFill>
                <a:latin typeface="Calibri"/>
                <a:ea typeface="DejaVu Sans"/>
              </a:rPr>
              <a:t>991.206.733,00 </a:t>
            </a:r>
            <a:r>
              <a:rPr b="1" lang="sr-Latn-RS" sz="3600" spc="-1" strike="noStrike">
                <a:solidFill>
                  <a:srgbClr val="ff0000"/>
                </a:solidFill>
                <a:latin typeface="Calibri"/>
                <a:ea typeface="DejaVu Sans"/>
              </a:rPr>
              <a:t>динара</a:t>
            </a:r>
            <a:endParaRPr b="0" lang="sr-Latn-RS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CustomShape 1"/>
          <p:cNvSpPr/>
          <p:nvPr/>
        </p:nvSpPr>
        <p:spPr>
          <a:xfrm>
            <a:off x="457200" y="274680"/>
            <a:ext cx="8228160" cy="618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31000"/>
          </a:bodyPr>
          <a:p>
            <a:pPr algn="ctr">
              <a:lnSpc>
                <a:spcPct val="100000"/>
              </a:lnSpc>
            </a:pPr>
            <a:r>
              <a:rPr b="0" lang="sr-Latn-RS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Шта су приходи и примања буџета?</a:t>
            </a:r>
            <a:endParaRPr b="0" lang="sr-Latn-RS" sz="4400" spc="-1" strike="noStrike">
              <a:latin typeface="Arial"/>
            </a:endParaRPr>
          </a:p>
        </p:txBody>
      </p:sp>
      <p:grpSp>
        <p:nvGrpSpPr>
          <p:cNvPr id="303" name="Group 2"/>
          <p:cNvGrpSpPr/>
          <p:nvPr/>
        </p:nvGrpSpPr>
        <p:grpSpPr>
          <a:xfrm>
            <a:off x="461520" y="1328400"/>
            <a:ext cx="8497440" cy="5187960"/>
            <a:chOff x="461520" y="1328400"/>
            <a:chExt cx="8497440" cy="5187960"/>
          </a:xfrm>
        </p:grpSpPr>
        <p:sp>
          <p:nvSpPr>
            <p:cNvPr id="304" name="CustomShape 3"/>
            <p:cNvSpPr/>
            <p:nvPr/>
          </p:nvSpPr>
          <p:spPr>
            <a:xfrm>
              <a:off x="461520" y="1422360"/>
              <a:ext cx="2123280" cy="3153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13760" rIns="113760" tIns="40680" bIns="40680" anchor="ctr">
              <a:noAutofit/>
            </a:bodyPr>
            <a:p>
              <a:pPr algn="r">
                <a:lnSpc>
                  <a:spcPct val="90000"/>
                </a:lnSpc>
                <a:spcAft>
                  <a:spcPts val="561"/>
                </a:spcAft>
              </a:pPr>
              <a:r>
                <a:rPr b="1" lang="sr-Latn-RS" sz="16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Порески приходи</a:t>
              </a:r>
              <a:endParaRPr b="0" lang="sr-Latn-RS" sz="1600" spc="-1" strike="noStrike">
                <a:latin typeface="Arial"/>
              </a:endParaRPr>
            </a:p>
          </p:txBody>
        </p:sp>
        <p:sp>
          <p:nvSpPr>
            <p:cNvPr id="305" name="CustomShape 4"/>
            <p:cNvSpPr/>
            <p:nvPr/>
          </p:nvSpPr>
          <p:spPr>
            <a:xfrm>
              <a:off x="2586240" y="1328400"/>
              <a:ext cx="423360" cy="50364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306" name="CustomShape 5"/>
            <p:cNvSpPr/>
            <p:nvPr/>
          </p:nvSpPr>
          <p:spPr>
            <a:xfrm>
              <a:off x="3180960" y="1328400"/>
              <a:ext cx="5778000" cy="50364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53280" rIns="53280" tIns="53280" bIns="53280" anchor="ctr">
              <a:noAutofit/>
            </a:bodyPr>
            <a:p>
              <a:pPr lvl="1" marL="114480" indent="-113040" algn="just">
                <a:lnSpc>
                  <a:spcPct val="90000"/>
                </a:lnSpc>
                <a:spcAft>
                  <a:spcPts val="210"/>
                </a:spcAft>
                <a:buClr>
                  <a:srgbClr val="ffffff"/>
                </a:buClr>
                <a:buFont typeface="Symbol"/>
                <a:buChar char=""/>
              </a:pPr>
              <a:r>
                <a:rPr b="0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Врста јавних прихода који се прикупљају обавезним плаћањима пореских обвезника без обавезе извршења специјалне услуге заузврат</a:t>
              </a:r>
              <a:endParaRPr b="0" lang="sr-Latn-RS" sz="1400" spc="-1" strike="noStrike">
                <a:latin typeface="Arial"/>
              </a:endParaRPr>
            </a:p>
          </p:txBody>
        </p:sp>
        <p:sp>
          <p:nvSpPr>
            <p:cNvPr id="307" name="CustomShape 6"/>
            <p:cNvSpPr/>
            <p:nvPr/>
          </p:nvSpPr>
          <p:spPr>
            <a:xfrm>
              <a:off x="461520" y="2274840"/>
              <a:ext cx="2123280" cy="5331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13760" rIns="113760" tIns="40680" bIns="40680" anchor="ctr">
              <a:noAutofit/>
            </a:bodyPr>
            <a:p>
              <a:pPr algn="r">
                <a:lnSpc>
                  <a:spcPct val="90000"/>
                </a:lnSpc>
                <a:spcAft>
                  <a:spcPts val="561"/>
                </a:spcAft>
              </a:pPr>
              <a:r>
                <a:rPr b="1" lang="sr-Latn-RS" sz="16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Донације и трансфери</a:t>
              </a:r>
              <a:endParaRPr b="0" lang="sr-Latn-RS" sz="1600" spc="-1" strike="noStrike">
                <a:latin typeface="Arial"/>
              </a:endParaRPr>
            </a:p>
          </p:txBody>
        </p:sp>
        <p:sp>
          <p:nvSpPr>
            <p:cNvPr id="308" name="CustomShape 7"/>
            <p:cNvSpPr/>
            <p:nvPr/>
          </p:nvSpPr>
          <p:spPr>
            <a:xfrm>
              <a:off x="2586240" y="1890720"/>
              <a:ext cx="423360" cy="130176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309" name="CustomShape 8"/>
            <p:cNvSpPr/>
            <p:nvPr/>
          </p:nvSpPr>
          <p:spPr>
            <a:xfrm>
              <a:off x="3180960" y="1890720"/>
              <a:ext cx="5778000" cy="130176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53280" rIns="53280" tIns="53280" bIns="53280" anchor="ctr">
              <a:noAutofit/>
            </a:bodyPr>
            <a:p>
              <a:pPr lvl="1" marL="114480" indent="-113040" algn="just">
                <a:lnSpc>
                  <a:spcPct val="90000"/>
                </a:lnSpc>
                <a:spcAft>
                  <a:spcPts val="210"/>
                </a:spcAft>
                <a:buClr>
                  <a:srgbClr val="ffffff"/>
                </a:buClr>
                <a:buFont typeface="Symbol"/>
                <a:buChar char=""/>
              </a:pPr>
              <a:r>
                <a:rPr b="1" i="1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Донације</a:t>
              </a:r>
              <a:r>
                <a:rPr b="1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 </a:t>
              </a:r>
              <a:r>
                <a:rPr b="0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се добијају од домаћих и међународних донатора и организација за различите пројекте. Трансфери подразумевају пренос средстава од нивоа Републике Србије општинском нивоу власти. Могу бити </a:t>
              </a:r>
              <a:r>
                <a:rPr b="1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наменски (</a:t>
              </a:r>
              <a:r>
                <a:rPr b="0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за тачно утврђене намене) или </a:t>
              </a:r>
              <a:r>
                <a:rPr b="1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ненаменски (</a:t>
              </a:r>
              <a:r>
                <a:rPr b="0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није им унапред утврђена намена те се могу у складу са законом користити за било које сврхе) .</a:t>
              </a:r>
              <a:endParaRPr b="0" lang="sr-Latn-RS" sz="1400" spc="-1" strike="noStrike">
                <a:latin typeface="Arial"/>
              </a:endParaRPr>
            </a:p>
          </p:txBody>
        </p:sp>
        <p:sp>
          <p:nvSpPr>
            <p:cNvPr id="310" name="CustomShape 9"/>
            <p:cNvSpPr/>
            <p:nvPr/>
          </p:nvSpPr>
          <p:spPr>
            <a:xfrm>
              <a:off x="461520" y="3439440"/>
              <a:ext cx="2123280" cy="3153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13760" rIns="113760" tIns="40680" bIns="40680" anchor="ctr">
              <a:noAutofit/>
            </a:bodyPr>
            <a:p>
              <a:pPr algn="r">
                <a:lnSpc>
                  <a:spcPct val="90000"/>
                </a:lnSpc>
                <a:spcAft>
                  <a:spcPts val="561"/>
                </a:spcAft>
              </a:pPr>
              <a:r>
                <a:rPr b="1" lang="sr-Latn-RS" sz="16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Непорески приходи</a:t>
              </a:r>
              <a:endParaRPr b="0" lang="sr-Latn-RS" sz="1600" spc="-1" strike="noStrike">
                <a:latin typeface="Arial"/>
              </a:endParaRPr>
            </a:p>
          </p:txBody>
        </p:sp>
        <p:sp>
          <p:nvSpPr>
            <p:cNvPr id="311" name="CustomShape 10"/>
            <p:cNvSpPr/>
            <p:nvPr/>
          </p:nvSpPr>
          <p:spPr>
            <a:xfrm>
              <a:off x="2586240" y="3251520"/>
              <a:ext cx="423360" cy="69156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312" name="CustomShape 11"/>
            <p:cNvSpPr/>
            <p:nvPr/>
          </p:nvSpPr>
          <p:spPr>
            <a:xfrm>
              <a:off x="3180960" y="3251520"/>
              <a:ext cx="5778000" cy="69156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53280" rIns="53280" tIns="53280" bIns="53280" anchor="ctr">
              <a:noAutofit/>
            </a:bodyPr>
            <a:p>
              <a:pPr lvl="1" marL="114480" indent="-113040" algn="just">
                <a:lnSpc>
                  <a:spcPct val="90000"/>
                </a:lnSpc>
                <a:spcAft>
                  <a:spcPts val="210"/>
                </a:spcAft>
                <a:buClr>
                  <a:srgbClr val="ffffff"/>
                </a:buClr>
                <a:buFont typeface="Symbol"/>
                <a:buChar char=""/>
              </a:pPr>
              <a:r>
                <a:rPr b="0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Врста јавних прихода који се наплаћују за коришћење јавних добара (накнаде), пружање јавних услуга (таксе) или због кршења уговорних или законских одредби (казне и пенали)</a:t>
              </a:r>
              <a:endParaRPr b="0" lang="sr-Latn-RS" sz="1400" spc="-1" strike="noStrike">
                <a:latin typeface="Arial"/>
              </a:endParaRPr>
            </a:p>
          </p:txBody>
        </p:sp>
        <p:sp>
          <p:nvSpPr>
            <p:cNvPr id="313" name="CustomShape 12"/>
            <p:cNvSpPr/>
            <p:nvPr/>
          </p:nvSpPr>
          <p:spPr>
            <a:xfrm>
              <a:off x="461520" y="4002120"/>
              <a:ext cx="2123280" cy="7509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13760" rIns="113760" tIns="40680" bIns="40680" anchor="ctr">
              <a:noAutofit/>
            </a:bodyPr>
            <a:p>
              <a:pPr algn="r">
                <a:lnSpc>
                  <a:spcPct val="90000"/>
                </a:lnSpc>
                <a:spcAft>
                  <a:spcPts val="561"/>
                </a:spcAft>
              </a:pPr>
              <a:r>
                <a:rPr b="1" lang="sr-Latn-RS" sz="16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Примања од продаје нефинансијске имовине</a:t>
              </a:r>
              <a:endParaRPr b="0" lang="sr-Latn-RS" sz="1600" spc="-1" strike="noStrike">
                <a:latin typeface="Arial"/>
              </a:endParaRPr>
            </a:p>
          </p:txBody>
        </p:sp>
        <p:sp>
          <p:nvSpPr>
            <p:cNvPr id="314" name="CustomShape 13"/>
            <p:cNvSpPr/>
            <p:nvPr/>
          </p:nvSpPr>
          <p:spPr>
            <a:xfrm>
              <a:off x="2586240" y="4002120"/>
              <a:ext cx="423360" cy="75096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315" name="CustomShape 14"/>
            <p:cNvSpPr/>
            <p:nvPr/>
          </p:nvSpPr>
          <p:spPr>
            <a:xfrm>
              <a:off x="3180960" y="4002120"/>
              <a:ext cx="5778000" cy="75096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53280" rIns="53280" tIns="53280" bIns="53280" anchor="ctr">
              <a:noAutofit/>
            </a:bodyPr>
            <a:p>
              <a:pPr lvl="1" marL="114480" indent="-113040" algn="just">
                <a:lnSpc>
                  <a:spcPct val="90000"/>
                </a:lnSpc>
                <a:spcAft>
                  <a:spcPts val="210"/>
                </a:spcAft>
                <a:buClr>
                  <a:srgbClr val="b9cde5"/>
                </a:buClr>
                <a:buFont typeface="Symbol"/>
                <a:buChar char=""/>
              </a:pPr>
              <a:r>
                <a:rPr b="0" lang="sr-Latn-RS" sz="1400" spc="-1" strike="noStrike">
                  <a:solidFill>
                    <a:srgbClr val="b9cde5"/>
                  </a:solidFill>
                  <a:latin typeface="Calibri"/>
                  <a:ea typeface="DejaVu Sans"/>
                </a:rPr>
                <a:t>Ова примања се остварују продајом непокретности и покретних ствари у власништву града.</a:t>
              </a:r>
              <a:endParaRPr b="0" lang="sr-Latn-RS" sz="1400" spc="-1" strike="noStrike">
                <a:latin typeface="Arial"/>
              </a:endParaRPr>
            </a:p>
          </p:txBody>
        </p:sp>
        <p:sp>
          <p:nvSpPr>
            <p:cNvPr id="316" name="CustomShape 15"/>
            <p:cNvSpPr/>
            <p:nvPr/>
          </p:nvSpPr>
          <p:spPr>
            <a:xfrm>
              <a:off x="461520" y="4874040"/>
              <a:ext cx="2123280" cy="9885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13760" rIns="113760" tIns="40680" bIns="40680" anchor="ctr">
              <a:noAutofit/>
            </a:bodyPr>
            <a:p>
              <a:pPr algn="r">
                <a:lnSpc>
                  <a:spcPct val="90000"/>
                </a:lnSpc>
                <a:spcAft>
                  <a:spcPts val="561"/>
                </a:spcAft>
              </a:pPr>
              <a:r>
                <a:rPr b="1" lang="sr-Latn-RS" sz="16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Примања од задуживања и  продаје финансијске имовине</a:t>
              </a:r>
              <a:endParaRPr b="0" lang="sr-Latn-RS" sz="1600" spc="-1" strike="noStrike">
                <a:latin typeface="Arial"/>
              </a:endParaRPr>
            </a:p>
          </p:txBody>
        </p:sp>
        <p:sp>
          <p:nvSpPr>
            <p:cNvPr id="317" name="CustomShape 16"/>
            <p:cNvSpPr/>
            <p:nvPr/>
          </p:nvSpPr>
          <p:spPr>
            <a:xfrm>
              <a:off x="2586240" y="4812120"/>
              <a:ext cx="423360" cy="111240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318" name="CustomShape 17"/>
            <p:cNvSpPr/>
            <p:nvPr/>
          </p:nvSpPr>
          <p:spPr>
            <a:xfrm>
              <a:off x="3180960" y="4812120"/>
              <a:ext cx="5778000" cy="11124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53280" rIns="53280" tIns="53280" bIns="53280" anchor="ctr">
              <a:noAutofit/>
            </a:bodyPr>
            <a:p>
              <a:pPr lvl="1" marL="114480" indent="-113040" algn="just">
                <a:lnSpc>
                  <a:spcPct val="90000"/>
                </a:lnSpc>
                <a:spcAft>
                  <a:spcPts val="210"/>
                </a:spcAft>
                <a:buClr>
                  <a:srgbClr val="ffffff"/>
                </a:buClr>
                <a:buFont typeface="Symbol"/>
                <a:buChar char=""/>
              </a:pPr>
              <a:r>
                <a:rPr b="0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Примања од задуживања представљају приливе по основу примања од задуживања код пословних банака у земљи у корист нивоа градова. Примања од продаје финансијске имовине  представљају приливе по основу продаје домаћих акција и осталог капитала у корист нивоа градова</a:t>
              </a:r>
              <a:endParaRPr b="0" lang="sr-Latn-RS" sz="1400" spc="-1" strike="noStrike">
                <a:latin typeface="Arial"/>
              </a:endParaRPr>
            </a:p>
          </p:txBody>
        </p:sp>
        <p:sp>
          <p:nvSpPr>
            <p:cNvPr id="319" name="CustomShape 18"/>
            <p:cNvSpPr/>
            <p:nvPr/>
          </p:nvSpPr>
          <p:spPr>
            <a:xfrm>
              <a:off x="461520" y="5983200"/>
              <a:ext cx="2123280" cy="5331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13760" rIns="113760" tIns="40680" bIns="40680" anchor="ctr">
              <a:noAutofit/>
            </a:bodyPr>
            <a:p>
              <a:pPr algn="r">
                <a:lnSpc>
                  <a:spcPct val="90000"/>
                </a:lnSpc>
                <a:spcAft>
                  <a:spcPts val="561"/>
                </a:spcAft>
              </a:pPr>
              <a:r>
                <a:rPr b="1" lang="sr-Latn-RS" sz="16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Пренета средства из ранијих година</a:t>
              </a:r>
              <a:endParaRPr b="0" lang="sr-Latn-RS" sz="1600" spc="-1" strike="noStrike">
                <a:latin typeface="Arial"/>
              </a:endParaRPr>
            </a:p>
          </p:txBody>
        </p:sp>
        <p:sp>
          <p:nvSpPr>
            <p:cNvPr id="320" name="CustomShape 19"/>
            <p:cNvSpPr/>
            <p:nvPr/>
          </p:nvSpPr>
          <p:spPr>
            <a:xfrm>
              <a:off x="2586240" y="5983200"/>
              <a:ext cx="423360" cy="53316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321" name="CustomShape 20"/>
            <p:cNvSpPr/>
            <p:nvPr/>
          </p:nvSpPr>
          <p:spPr>
            <a:xfrm>
              <a:off x="3180960" y="5983200"/>
              <a:ext cx="5778000" cy="53316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lIns="53280" rIns="53280" tIns="53280" bIns="53280" anchor="ctr">
              <a:noAutofit/>
            </a:bodyPr>
            <a:p>
              <a:pPr lvl="1" marL="114480" indent="-113040" algn="just">
                <a:lnSpc>
                  <a:spcPct val="90000"/>
                </a:lnSpc>
                <a:spcAft>
                  <a:spcPts val="210"/>
                </a:spcAft>
                <a:buClr>
                  <a:srgbClr val="ffffff"/>
                </a:buClr>
                <a:buFont typeface="Symbol"/>
                <a:buChar char=""/>
              </a:pPr>
              <a:r>
                <a:rPr b="0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 </a:t>
              </a:r>
              <a:r>
                <a:rPr b="0" lang="sr-Latn-RS" sz="1400" spc="-1" strike="noStrike">
                  <a:solidFill>
                    <a:srgbClr val="ffffff"/>
                  </a:solidFill>
                  <a:latin typeface="Calibri"/>
                  <a:ea typeface="DejaVu Sans"/>
                </a:rPr>
                <a:t>Представљају вишак прихода буџета града који нису потрошени у претходној  буџетској години</a:t>
              </a:r>
              <a:endParaRPr b="0" lang="sr-Latn-RS" sz="1400" spc="-1" strike="noStrike">
                <a:latin typeface="Arial"/>
              </a:endParaRPr>
            </a:p>
          </p:txBody>
        </p:sp>
      </p:grpSp>
      <p:grpSp>
        <p:nvGrpSpPr>
          <p:cNvPr id="322" name="Group 21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323" name="CustomShape 22"/>
          <p:cNvSpPr/>
          <p:nvPr/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D7BB7100-FEB0-489B-987D-4597547A5CC2}" type="slidenum">
              <a:rPr b="0" lang="sr-Latn-R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9</a:t>
            </a:fld>
            <a:endParaRPr b="0" lang="sr-Latn-R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6076</TotalTime>
  <Application>LibreOffice/6.2.2.2$Windows_x86 LibreOffice_project/2b840030fec2aae0fd2658d8d4f9548af4e3518d</Application>
  <Words>2219</Words>
  <Paragraphs>438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stojkovici</dc:creator>
  <dc:description/>
  <dc:language>sr-Latn-RS</dc:language>
  <cp:lastModifiedBy/>
  <cp:lastPrinted>2025-12-02T08:58:47Z</cp:lastPrinted>
  <dcterms:modified xsi:type="dcterms:W3CDTF">2025-12-02T21:08:07Z</dcterms:modified>
  <cp:revision>512</cp:revision>
  <dc:subject/>
  <dc:title>ОПШТИНА КОВИН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ntentTypeId">
    <vt:lpwstr>0x0101002C1DB5488F8A3A4FBFF3F075976528E0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2</vt:i4>
  </property>
  <property fmtid="{D5CDD505-2E9C-101B-9397-08002B2CF9AE}" pid="9" name="PresentationFormat">
    <vt:lpwstr>On-screen Show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26</vt:i4>
  </property>
</Properties>
</file>